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05" r:id="rId2"/>
    <p:sldId id="256" r:id="rId3"/>
    <p:sldId id="307" r:id="rId4"/>
    <p:sldId id="306" r:id="rId5"/>
    <p:sldId id="308" r:id="rId6"/>
    <p:sldId id="258" r:id="rId7"/>
    <p:sldId id="310" r:id="rId8"/>
    <p:sldId id="311" r:id="rId9"/>
    <p:sldId id="259" r:id="rId10"/>
    <p:sldId id="312" r:id="rId11"/>
    <p:sldId id="313" r:id="rId12"/>
    <p:sldId id="260" r:id="rId13"/>
    <p:sldId id="315" r:id="rId14"/>
    <p:sldId id="317" r:id="rId15"/>
    <p:sldId id="316" r:id="rId16"/>
    <p:sldId id="318" r:id="rId17"/>
    <p:sldId id="285" r:id="rId18"/>
    <p:sldId id="314" r:id="rId19"/>
    <p:sldId id="319" r:id="rId20"/>
    <p:sldId id="321" r:id="rId21"/>
    <p:sldId id="291" r:id="rId22"/>
    <p:sldId id="322" r:id="rId23"/>
    <p:sldId id="257" r:id="rId24"/>
    <p:sldId id="292" r:id="rId25"/>
    <p:sldId id="325" r:id="rId26"/>
    <p:sldId id="323" r:id="rId27"/>
    <p:sldId id="287" r:id="rId28"/>
    <p:sldId id="270" r:id="rId29"/>
    <p:sldId id="326" r:id="rId30"/>
    <p:sldId id="324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99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216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9ECDDE-07AD-4D2E-9E1E-C3C5C07DAA94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364916-8F44-4328-9C95-4831539FD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4A1F06-47AB-4AAA-8200-DFB48E8FCC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E76FA-BD62-434B-82F5-BA8ECD32B7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04E2D6-985A-46B8-9EE6-E7B5EFBDEB47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9800A5-63CE-4A1E-9585-49A59A0412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B78E12-7FAF-4E10-86D3-6789E68C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FEE8-62F1-494A-83AC-6DB194D09A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555E0-58D2-4161-9589-17A4AD7D1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ACE99A-A5FC-462A-97F2-06E5DCE14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altLang="en-US" i="1" dirty="0" smtClean="0">
                <a:solidFill>
                  <a:schemeClr val="folHlink"/>
                </a:solidFill>
                <a:effectLst/>
              </a:rPr>
              <a:t>most of the mass and all of the positive charge is crammed into a small space in the center of an atom surrounded by empty space where the electrons are found</a:t>
            </a:r>
          </a:p>
          <a:p>
            <a:pPr marL="232943" indent="-232943">
              <a:buAutoNum type="arabicPeriod"/>
            </a:pPr>
            <a:r>
              <a:rPr lang="en-US" i="1" dirty="0" smtClean="0">
                <a:solidFill>
                  <a:schemeClr val="folHlink"/>
                </a:solidFill>
                <a:effectLst/>
              </a:rPr>
              <a:t>Rutherford’s model did not have enough mass</a:t>
            </a:r>
          </a:p>
          <a:p>
            <a:pPr marL="232943" indent="-232943">
              <a:buAutoNum type="arabicPeriod"/>
            </a:pPr>
            <a:r>
              <a:rPr lang="en-US" altLang="en-US" i="1" dirty="0" smtClean="0">
                <a:solidFill>
                  <a:schemeClr val="folHlink"/>
                </a:solidFill>
                <a:effectLst/>
              </a:rPr>
              <a:t>tiny nucleus with protons and neutrons tightly packed together and electrons in the space surrounding the nucleus</a:t>
            </a:r>
          </a:p>
          <a:p>
            <a:pPr marL="232943" indent="-232943">
              <a:buAutoNum type="arabicPeriod"/>
            </a:pPr>
            <a:r>
              <a:rPr lang="en-US" i="1" dirty="0" smtClean="0">
                <a:solidFill>
                  <a:schemeClr val="folHlink"/>
                </a:solidFill>
                <a:effectLst/>
              </a:rPr>
              <a:t>The electrons are negatively charged and not concentrated in one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ACE99A-A5FC-462A-97F2-06E5DCE14AD0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89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dirty="0" smtClean="0"/>
              <a:t>The number of protons</a:t>
            </a:r>
          </a:p>
          <a:p>
            <a:pPr marL="232943" indent="-232943">
              <a:buAutoNum type="arabicPeriod"/>
            </a:pPr>
            <a:r>
              <a:rPr lang="en-US" dirty="0" smtClean="0"/>
              <a:t>Electron is in orbitals and</a:t>
            </a:r>
            <a:r>
              <a:rPr lang="en-US" baseline="0" dirty="0" smtClean="0"/>
              <a:t> is negative, proton is in the nucleus and is positive, neutron is in the nucleus and has no charge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49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Mass number – atomic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ACE99A-A5FC-462A-97F2-06E5DCE14AD0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96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36417191-B2DB-4ADF-BBFF-326A843A0953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CB37B8DF-8588-4B88-B54C-DF86083F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4D392376-B0CE-49FE-AA65-1826D1A641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3C7F2C8-A8ED-4762-B257-E8D1FA57B8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79568D55-8261-48FB-8D23-CC6696F27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27CFBC13-5EC0-417A-A584-28300FAFB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138D15D-8128-4B62-8DD9-4B5A0C76F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3CFC12A-C6AF-44C9-8A91-A7934BF3F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1417929F-1000-41CC-BE8C-4BDE53E43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8B37C1-E488-47E9-81A4-266D58CE4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31954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5ADAB7-2584-4E53-BB68-CCE2A4803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705C4C-9AB3-463B-8824-904438B621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91FBF7C-7219-405F-A7CC-AC27170A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5647-1D6F-4378-B164-72ED647D7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11552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1258F0-2C31-4389-802F-85FC3C9E8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5243F9-388E-4DC4-B8C4-1A58E3003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FE35C12-6C6B-46AA-8BDA-565BC6BC6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CECA-F820-4A04-B00A-69EBE72D6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0746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28E4E4-C268-43F8-B08E-D017CF4BA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9BA79C0-7F5C-488A-B4C6-7B7507143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1A9B025-3448-4B7D-9F4A-5E3553267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10183-05B8-469B-9F05-57012B1E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13662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EABD76-A91B-4725-9857-6C81168C7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FCF36B8-E14D-4CC8-816C-AEA1211A8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149803B-307C-41F0-A860-D5BB48732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F80CE-6E32-42C3-B2E2-D6007BD6E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35781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6A61F7-7394-4309-9E3F-66D201772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C43EAB1-2F5F-418E-BF51-79BF8E3C6D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2E28817-C89E-44F5-B8E4-9AC99D3E3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B753E-FAED-4DD1-8E8C-3F575DD429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20152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D45556-A20C-4607-A235-7B9A060AE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CDD6B3-BF2B-4879-8925-AC7DD07A7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88509B-A0B4-47D5-924A-DC382E39BF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C1DEF-7A12-4DF5-8E7B-C3024194C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7985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8EEB849-AC57-47F5-BAEE-1B30CBB61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34FDBA8-231F-409A-8189-3419FCA73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C5E921C-31A4-406B-958C-4F10D5AFF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83C3-3E36-4FC4-812C-AC770DDD4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14815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7EC6062-D06C-4A0A-9D69-80B25A7105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62677E5-9383-4914-9F31-20B530133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44337E0-D75C-465E-AE78-0AE6FC20F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D32E-8403-4F6D-AFC9-D34426034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7758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425A6C-EC35-462E-9778-72B631E33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BED6FCB-02EF-4CC5-8B5A-C69824E80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1DA11FA-6824-4CF0-8AEE-7F0D05C2E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E2A61-F4D1-435F-8AA3-C623AF571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52239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568EE6-C484-4381-9103-AA5309A24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9F0397D-A4E4-4716-84E5-7F6FF467F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DA820AE-AD9C-4FA3-9C6B-8363C0ADB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EFB1-5E7D-46A0-8703-6DBDE49AD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8386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4404A1-9E50-4F98-9FDB-AD18D87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CA6B35-6027-4709-9556-917CD5DB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905FF87-E3BD-4E43-986E-EB0AB9864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2139DDC-2612-4785-8ED0-5039C7E8F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7EA074D0-3E67-4E06-B147-36205B7889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61EAF165-D4A8-47A2-B76E-F100932018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7E36D329-339E-4169-B41F-23B5496171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5A68ACDF-6B28-43F0-9600-BA23AB7D5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F5980A3A-9889-4F89-A0E5-041E99B4A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5EEA177D-6D36-429E-86D6-8830BA7D6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UzTQWn-wfE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d2shPDHMlk&amp;list=PLTSopUOAV3NQiv_VKWzuxDwyd8iJdezxR&amp;index=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oddjdB0qfM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>
                <a:effectLst/>
              </a:rPr>
              <a:t>Who is it?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419600"/>
          </a:xfrm>
        </p:spPr>
        <p:txBody>
          <a:bodyPr/>
          <a:lstStyle/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Have you ever tried to guess the identity of someone without looking?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What are some things you know exist but can’t see?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How do you know they exist?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What kinds of things might scientists study that they can’t see?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41478D-BFE5-48C1-8528-BBCDAD4F8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64826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BB4A7D7-B0AF-4012-A8CE-93C65FCE6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J.J. Thomson</a:t>
            </a:r>
          </a:p>
        </p:txBody>
      </p:sp>
      <p:sp>
        <p:nvSpPr>
          <p:cNvPr id="7171" name="Rectangle 8">
            <a:extLst>
              <a:ext uri="{FF2B5EF4-FFF2-40B4-BE49-F238E27FC236}">
                <a16:creationId xmlns:a16="http://schemas.microsoft.com/office/drawing/2014/main" id="{4C02A4B2-9019-43C0-97C4-90F91342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6389266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Since atoms are neutral, Thomson reasoned that atoms must contain some sort of positive charge. (Cathode Ray Tube experiment)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His model, like a plum pudding, had negative electrons (plums) embedded in a positive sphere (pudding).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Thomson changed Dalton’s atom model from a solid sphere the same throughout  to a sphere with electrons evenly distributed throughout the sphere (Plum Pudding Model).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22E565-8D11-4FA9-B40E-B2C5DC14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5" name="Picture 4" descr="Thomson_model_E">
            <a:extLst>
              <a:ext uri="{FF2B5EF4-FFF2-40B4-BE49-F238E27FC236}">
                <a16:creationId xmlns:a16="http://schemas.microsoft.com/office/drawing/2014/main" id="{AAA583BA-7567-4537-BBE2-D580F4A43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66" y="2724150"/>
            <a:ext cx="227457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05023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BB4A7D7-B0AF-4012-A8CE-93C65FCE6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J.J. Thomson</a:t>
            </a:r>
          </a:p>
        </p:txBody>
      </p:sp>
      <p:sp>
        <p:nvSpPr>
          <p:cNvPr id="7171" name="Rectangle 8">
            <a:extLst>
              <a:ext uri="{FF2B5EF4-FFF2-40B4-BE49-F238E27FC236}">
                <a16:creationId xmlns:a16="http://schemas.microsoft.com/office/drawing/2014/main" id="{4C02A4B2-9019-43C0-97C4-90F91342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Thomson’s discovery led other scientists to wonder about the rest of the atom.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If electrons are negatively charged and atoms have no charge, then the center of an atom must be positively charged.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It wasn’t until 1920 that scientists identified protons.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They found a proton is 1836 times heavier than an electron.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22E565-8D11-4FA9-B40E-B2C5DC14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579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CF19A5-B338-496A-93C6-67AA7F4BB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Ernest Rutherford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B22070-CEDA-4266-AB84-48D7BE033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1" y="1702161"/>
            <a:ext cx="6248399" cy="4393839"/>
          </a:xfrm>
        </p:spPr>
        <p:txBody>
          <a:bodyPr/>
          <a:lstStyle/>
          <a:p>
            <a:r>
              <a:rPr lang="en-US" altLang="en-US" sz="2400" dirty="0"/>
              <a:t>In 1911, </a:t>
            </a:r>
            <a:r>
              <a:rPr lang="en-US" altLang="en-US" sz="2400" b="1" dirty="0">
                <a:solidFill>
                  <a:srgbClr val="000099"/>
                </a:solidFill>
              </a:rPr>
              <a:t>Ernest Rutherford</a:t>
            </a:r>
            <a:r>
              <a:rPr lang="en-US" altLang="en-US" sz="2400" dirty="0"/>
              <a:t> conducted new experiments to support Thomson’s atomic model.</a:t>
            </a:r>
          </a:p>
          <a:p>
            <a:r>
              <a:rPr lang="en-US" altLang="en-US" sz="2400" dirty="0"/>
              <a:t>He shot alpha particles (particles that come off of unstable atoms) at a thin film of metal.</a:t>
            </a:r>
          </a:p>
          <a:p>
            <a:r>
              <a:rPr lang="en-US" altLang="en-US" sz="2400" dirty="0"/>
              <a:t>Rutherford was surprised! He expected the alpha particles to go straight through but they didn’t, they went many different ways, even bouncing back, after hitting the thin metal.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13E95F-C17A-4389-A6B9-54C65AEF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5" name="Picture 21" descr="Ernest Rutherford">
            <a:extLst>
              <a:ext uri="{FF2B5EF4-FFF2-40B4-BE49-F238E27FC236}">
                <a16:creationId xmlns:a16="http://schemas.microsoft.com/office/drawing/2014/main" id="{F06071EF-7CA9-4D03-9FFD-CCD6A08D3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3" r="15500"/>
          <a:stretch/>
        </p:blipFill>
        <p:spPr>
          <a:xfrm>
            <a:off x="6921160" y="289286"/>
            <a:ext cx="1188573" cy="10771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 descr="Image result for gold foil experiment images">
            <a:extLst>
              <a:ext uri="{FF2B5EF4-FFF2-40B4-BE49-F238E27FC236}">
                <a16:creationId xmlns:a16="http://schemas.microsoft.com/office/drawing/2014/main" id="{4E31197B-53B9-4B4B-81B0-DD329F114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40948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CF19A5-B338-496A-93C6-67AA7F4BB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Ernest Rutherford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B22070-CEDA-4266-AB84-48D7BE033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1" y="3556246"/>
            <a:ext cx="8686799" cy="3012467"/>
          </a:xfrm>
        </p:spPr>
        <p:txBody>
          <a:bodyPr/>
          <a:lstStyle/>
          <a:p>
            <a:r>
              <a:rPr lang="en-US" altLang="en-US" sz="2600" dirty="0">
                <a:solidFill>
                  <a:schemeClr val="tx2"/>
                </a:solidFill>
              </a:rPr>
              <a:t>To make sense of his results, he hypothesized that instead of electrons and protons being evenly spaced in an atom, </a:t>
            </a:r>
            <a:r>
              <a:rPr lang="en-US" altLang="en-US" sz="2600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most of the mass</a:t>
            </a:r>
            <a:r>
              <a:rPr lang="en-US" altLang="en-US" sz="2600" dirty="0">
                <a:solidFill>
                  <a:schemeClr val="tx2"/>
                </a:solidFill>
              </a:rPr>
              <a:t> and </a:t>
            </a:r>
            <a:r>
              <a:rPr lang="en-US" altLang="en-US" sz="2600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all of the positive charge</a:t>
            </a:r>
            <a:r>
              <a:rPr lang="en-US" altLang="en-US" sz="2600" dirty="0">
                <a:solidFill>
                  <a:schemeClr val="tx2"/>
                </a:solidFill>
              </a:rPr>
              <a:t> is crammed into a small space in the center of an atom.</a:t>
            </a:r>
          </a:p>
          <a:p>
            <a:r>
              <a:rPr lang="en-US" altLang="en-US" sz="2600" dirty="0">
                <a:solidFill>
                  <a:schemeClr val="tx2"/>
                </a:solidFill>
              </a:rPr>
              <a:t>This nucleus is surrounded by empty space where the electrons are found.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13E95F-C17A-4389-A6B9-54C65AEF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5" name="Picture 21" descr="Ernest Rutherford">
            <a:extLst>
              <a:ext uri="{FF2B5EF4-FFF2-40B4-BE49-F238E27FC236}">
                <a16:creationId xmlns:a16="http://schemas.microsoft.com/office/drawing/2014/main" id="{F06071EF-7CA9-4D03-9FFD-CCD6A08D3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3" r="15500"/>
          <a:stretch/>
        </p:blipFill>
        <p:spPr>
          <a:xfrm>
            <a:off x="6921160" y="289286"/>
            <a:ext cx="1188573" cy="10771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gold_foil_1a">
            <a:extLst>
              <a:ext uri="{FF2B5EF4-FFF2-40B4-BE49-F238E27FC236}">
                <a16:creationId xmlns:a16="http://schemas.microsoft.com/office/drawing/2014/main" id="{1ACBBAD6-53FC-4696-BCBF-648479B3F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686298"/>
            <a:ext cx="1604772" cy="186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gold_foil_2a">
            <a:extLst>
              <a:ext uri="{FF2B5EF4-FFF2-40B4-BE49-F238E27FC236}">
                <a16:creationId xmlns:a16="http://schemas.microsoft.com/office/drawing/2014/main" id="{93C3EBCD-F371-48D0-A214-2CB7BA874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686298"/>
            <a:ext cx="1600200" cy="18516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1912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The Nuclear Atom </a:t>
            </a:r>
            <a:r>
              <a:rPr lang="en-US" altLang="en-US" sz="2000" dirty="0"/>
              <a:t>(The Rutherford Model)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1" y="1752600"/>
            <a:ext cx="4724399" cy="46482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In his model, atoms were mostly empty space with negatively charged electrons moving around a small, very dense, positively-charged nucleus in the center of the atom.</a:t>
            </a:r>
          </a:p>
          <a:p>
            <a:pPr eaLnBrk="1" hangingPunct="1"/>
            <a:r>
              <a:rPr lang="en-US" altLang="en-US" sz="2600" dirty="0"/>
              <a:t>Later (1919) Rutherford named the positive particles </a:t>
            </a:r>
            <a:r>
              <a:rPr lang="en-US" altLang="en-US" sz="2600" i="1" dirty="0"/>
              <a:t>“protons”.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5" name="Picture 6" descr="rutherford_atomic">
            <a:extLst>
              <a:ext uri="{FF2B5EF4-FFF2-40B4-BE49-F238E27FC236}">
                <a16:creationId xmlns:a16="http://schemas.microsoft.com/office/drawing/2014/main" id="{A41E07A3-29DD-44AA-8D87-CB47EFF21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9184" y="1752600"/>
            <a:ext cx="3281363" cy="3382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15362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CF19A5-B338-496A-93C6-67AA7F4BB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Ernest Rutherford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B22070-CEDA-4266-AB84-48D7BE033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799" cy="4191000"/>
          </a:xfrm>
        </p:spPr>
        <p:txBody>
          <a:bodyPr/>
          <a:lstStyle/>
          <a:p>
            <a:r>
              <a:rPr lang="en-US" altLang="en-US" sz="2400" dirty="0"/>
              <a:t>Many scientists were very interested in Rutherford’s model of the atom but had questions.</a:t>
            </a:r>
          </a:p>
          <a:p>
            <a:r>
              <a:rPr lang="en-US" altLang="en-US" sz="2400" dirty="0"/>
              <a:t>There was too much mass for the number of protons in many atoms.</a:t>
            </a:r>
          </a:p>
          <a:p>
            <a:r>
              <a:rPr lang="en-US" altLang="en-US" sz="2400" dirty="0"/>
              <a:t>Where does the extra mass come from?</a:t>
            </a:r>
          </a:p>
          <a:p>
            <a:pPr marL="660400" indent="-660400"/>
            <a:r>
              <a:rPr lang="en-US" altLang="en-US" sz="2400" dirty="0"/>
              <a:t>Rutherford thought there must be another particle in the nucleus.</a:t>
            </a:r>
          </a:p>
          <a:p>
            <a:pPr marL="660400" indent="-660400"/>
            <a:r>
              <a:rPr lang="en-US" altLang="en-US" sz="2400" dirty="0"/>
              <a:t>This new </a:t>
            </a:r>
            <a:r>
              <a:rPr lang="en-US" altLang="en-US" sz="2400" dirty="0">
                <a:solidFill>
                  <a:schemeClr val="tx2"/>
                </a:solidFill>
              </a:rPr>
              <a:t>particle:</a:t>
            </a:r>
          </a:p>
          <a:p>
            <a:pPr marL="1035050" lvl="1" indent="-577850">
              <a:buClrTx/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</a:rPr>
              <a:t>has the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same mass as a proton</a:t>
            </a:r>
            <a:r>
              <a:rPr lang="en-US" altLang="en-US" sz="2400" dirty="0">
                <a:solidFill>
                  <a:schemeClr val="tx2"/>
                </a:solidFill>
              </a:rPr>
              <a:t> and</a:t>
            </a:r>
          </a:p>
          <a:p>
            <a:pPr marL="1035050" lvl="1" indent="-577850">
              <a:buClrTx/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</a:rPr>
              <a:t>is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electrically neutral</a:t>
            </a:r>
            <a:r>
              <a:rPr lang="en-US" altLang="en-US" sz="2400" dirty="0">
                <a:solidFill>
                  <a:schemeClr val="tx2"/>
                </a:solidFill>
              </a:rPr>
              <a:t> (no charge).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13E95F-C17A-4389-A6B9-54C65AEF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5" name="Picture 21" descr="Ernest Rutherford">
            <a:extLst>
              <a:ext uri="{FF2B5EF4-FFF2-40B4-BE49-F238E27FC236}">
                <a16:creationId xmlns:a16="http://schemas.microsoft.com/office/drawing/2014/main" id="{F06071EF-7CA9-4D03-9FFD-CCD6A08D3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3" r="15500"/>
          <a:stretch/>
        </p:blipFill>
        <p:spPr>
          <a:xfrm>
            <a:off x="6921160" y="289286"/>
            <a:ext cx="1188573" cy="10771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1890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373937" cy="1274762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Rutherford’s Revised Atomic Model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1" y="1752600"/>
            <a:ext cx="5410199" cy="4648200"/>
          </a:xfrm>
        </p:spPr>
        <p:txBody>
          <a:bodyPr/>
          <a:lstStyle/>
          <a:p>
            <a:pPr marL="609600" indent="-609600"/>
            <a:r>
              <a:rPr lang="en-US" altLang="en-US" sz="2400" dirty="0">
                <a:solidFill>
                  <a:schemeClr val="tx2"/>
                </a:solidFill>
              </a:rPr>
              <a:t>After Rutherford’s experiments, the model of the atom was changed again to include neutrons.</a:t>
            </a:r>
          </a:p>
          <a:p>
            <a:pPr marL="609600" indent="-609600"/>
            <a:r>
              <a:rPr lang="en-US" altLang="en-US" sz="2400" dirty="0">
                <a:solidFill>
                  <a:schemeClr val="tx2"/>
                </a:solidFill>
              </a:rPr>
              <a:t>The </a:t>
            </a:r>
            <a:r>
              <a:rPr lang="en-US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nuclear atom</a:t>
            </a:r>
            <a:r>
              <a:rPr lang="en-US" altLang="en-US" sz="2400" dirty="0">
                <a:solidFill>
                  <a:schemeClr val="tx2"/>
                </a:solidFill>
              </a:rPr>
              <a:t> has:</a:t>
            </a:r>
          </a:p>
          <a:p>
            <a:pPr marL="609600" indent="-609600">
              <a:buClrTx/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</a:rPr>
              <a:t>a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tiny nucleus with protons </a:t>
            </a:r>
            <a:r>
              <a:rPr lang="en-US" alt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neutrons</a:t>
            </a:r>
            <a:r>
              <a:rPr lang="en-US" altLang="en-US" sz="2400" dirty="0">
                <a:solidFill>
                  <a:schemeClr val="tx2"/>
                </a:solidFill>
              </a:rPr>
              <a:t> tightly packed together and</a:t>
            </a:r>
          </a:p>
          <a:p>
            <a:pPr marL="609600" indent="-609600">
              <a:buClrTx/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electrons</a:t>
            </a:r>
            <a:r>
              <a:rPr lang="en-US" altLang="en-US" sz="2400" dirty="0">
                <a:solidFill>
                  <a:schemeClr val="tx2"/>
                </a:solidFill>
              </a:rPr>
              <a:t> in the space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surrounding the nucleus</a:t>
            </a:r>
            <a:r>
              <a:rPr lang="en-US" altLang="en-US" sz="24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001C50-028B-4E03-8C94-2DC83DFAA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52600"/>
            <a:ext cx="301180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851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03F081B-D16B-4E72-9768-112B3C68E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James Chadwick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63BEBAC-2197-4BE7-845A-59FE300A90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799" cy="4114800"/>
          </a:xfrm>
        </p:spPr>
        <p:txBody>
          <a:bodyPr/>
          <a:lstStyle/>
          <a:p>
            <a:pPr eaLnBrk="1" hangingPunct="1"/>
            <a:r>
              <a:rPr lang="en-US" altLang="en-US" sz="2600" dirty="0">
                <a:solidFill>
                  <a:schemeClr val="tx2"/>
                </a:solidFill>
              </a:rPr>
              <a:t>Having no charge made it difficult to prove the existence of the new particle (it took 20 more years).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In 1932, British scientist, </a:t>
            </a:r>
            <a:r>
              <a:rPr lang="en-US" altLang="en-US" sz="2600" b="1" dirty="0">
                <a:solidFill>
                  <a:srgbClr val="000099"/>
                </a:solidFill>
              </a:rPr>
              <a:t>James Chadwick</a:t>
            </a:r>
            <a:r>
              <a:rPr lang="en-US" altLang="en-US" sz="2600" dirty="0"/>
              <a:t>, discovered this other particle in the nucleus of an atom. </a:t>
            </a:r>
          </a:p>
          <a:p>
            <a:pPr eaLnBrk="1" hangingPunct="1"/>
            <a:r>
              <a:rPr lang="en-US" altLang="en-US" sz="2600" dirty="0"/>
              <a:t>The particle was nearly the same mass as a proton.</a:t>
            </a:r>
          </a:p>
          <a:p>
            <a:pPr eaLnBrk="1" hangingPunct="1"/>
            <a:r>
              <a:rPr lang="en-US" altLang="en-US" sz="2600" dirty="0"/>
              <a:t>This particle is called a </a:t>
            </a:r>
            <a:r>
              <a:rPr lang="en-US" altLang="en-US" sz="2600" i="1" dirty="0"/>
              <a:t>“</a:t>
            </a:r>
            <a:r>
              <a:rPr lang="en-US" altLang="en-US" sz="2600" i="1" dirty="0">
                <a:solidFill>
                  <a:schemeClr val="tx2"/>
                </a:solidFill>
              </a:rPr>
              <a:t>neutron</a:t>
            </a:r>
            <a:r>
              <a:rPr lang="en-US" altLang="en-US" sz="2600" i="1" dirty="0"/>
              <a:t>”, </a:t>
            </a:r>
            <a:r>
              <a:rPr lang="en-US" altLang="en-US" sz="2600" dirty="0"/>
              <a:t>because it is electrically neutral.</a:t>
            </a:r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47BDB8-A374-4BE6-B6D1-54EB654A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ADE0F-3677-462B-B18A-F81DF040A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8227"/>
            <a:ext cx="1333500" cy="168687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039769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marL="457200" indent="-457200" eaLnBrk="1" hangingPunct="1">
              <a:spcBef>
                <a:spcPts val="1800"/>
              </a:spcBef>
            </a:pPr>
            <a:r>
              <a:rPr lang="en-US" altLang="en-US" sz="2800" dirty="0">
                <a:solidFill>
                  <a:schemeClr val="tx2"/>
                </a:solidFill>
              </a:rPr>
              <a:t>In Rutherford’s experiment, why wouldn’t the electrons in the atoms of the gold foil affect the paths of the alpha particles?</a:t>
            </a:r>
          </a:p>
          <a:p>
            <a:pPr marL="457200" indent="-457200" eaLnBrk="1" hangingPunct="1">
              <a:spcBef>
                <a:spcPts val="1800"/>
              </a:spcBef>
            </a:pPr>
            <a:r>
              <a:rPr lang="en-US" altLang="en-US" sz="2800" dirty="0">
                <a:solidFill>
                  <a:schemeClr val="tx2"/>
                </a:solidFill>
              </a:rPr>
              <a:t>How does the nuclear atom differ from the uniform sphere model of the atom?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99DA2D8-5FB7-4C61-B845-961F0A3E7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3029"/>
            <a:ext cx="11699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257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Comparing Atom &amp; Nucleus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2"/>
                </a:solidFill>
              </a:rPr>
              <a:t>An atom is much larger than its nucleus.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2"/>
                </a:solidFill>
              </a:rPr>
              <a:t>E.G. If the nucleus was the size of a poppy seed, the atom would be as large as a football stadium.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2"/>
                </a:solidFill>
              </a:rPr>
              <a:t>An atom is mostly empty space.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9148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27C95D-848C-45ED-BB9F-08A9639BFB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086600" cy="2052638"/>
          </a:xfrm>
        </p:spPr>
        <p:txBody>
          <a:bodyPr/>
          <a:lstStyle/>
          <a:p>
            <a:pPr eaLnBrk="1" hangingPunct="1"/>
            <a:r>
              <a:rPr lang="en-US" altLang="en-US" dirty="0"/>
              <a:t>Atomic Structure</a:t>
            </a:r>
          </a:p>
        </p:txBody>
      </p:sp>
      <p:pic>
        <p:nvPicPr>
          <p:cNvPr id="4099" name="Picture 4">
            <a:extLst>
              <a:ext uri="{FF2B5EF4-FFF2-40B4-BE49-F238E27FC236}">
                <a16:creationId xmlns:a16="http://schemas.microsoft.com/office/drawing/2014/main" id="{BF81F347-D7A4-49CE-8F0A-91D599F08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33258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EF7EAD-09C9-4B0D-AEF2-52955CFD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B37C1-E488-47E9-81A4-266D58CE4F2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What About Electrons?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Physicists tried to determine how electrons are arranged around a nucleus.</a:t>
            </a:r>
          </a:p>
          <a:p>
            <a:pPr eaLnBrk="1" hangingPunct="1">
              <a:defRPr/>
            </a:pPr>
            <a:r>
              <a:rPr lang="en-US" altLang="en-US" dirty="0"/>
              <a:t>The problem was how to keep negatively charged electrons from crashing into the positively charged nucleus.</a:t>
            </a:r>
          </a:p>
          <a:p>
            <a:pPr eaLnBrk="1" hangingPunct="1">
              <a:defRPr/>
            </a:pPr>
            <a:r>
              <a:rPr lang="en-US" altLang="en-US" dirty="0"/>
              <a:t>It was found that electrons are constantly moving.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5654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E85BA33-01BF-4F9C-BB5B-5E13DB6C9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Niels Bohr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9D6932D-8AA6-4CFC-911F-89A2191D9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799" cy="4267200"/>
          </a:xfrm>
        </p:spPr>
        <p:txBody>
          <a:bodyPr/>
          <a:lstStyle/>
          <a:p>
            <a:pPr eaLnBrk="1" hangingPunct="1"/>
            <a:r>
              <a:rPr lang="en-US" altLang="en-US" dirty="0"/>
              <a:t>In 1913, </a:t>
            </a:r>
            <a:r>
              <a:rPr lang="en-US" altLang="en-US" b="1" dirty="0">
                <a:solidFill>
                  <a:srgbClr val="000099"/>
                </a:solidFill>
              </a:rPr>
              <a:t>Niels Bohr</a:t>
            </a:r>
            <a:r>
              <a:rPr lang="en-US" altLang="en-US" dirty="0"/>
              <a:t>, a Danish scientist</a:t>
            </a:r>
            <a:r>
              <a:rPr lang="en-US" altLang="en-US"/>
              <a:t>, </a:t>
            </a:r>
            <a:r>
              <a:rPr lang="en-US" altLang="en-US" smtClean="0"/>
              <a:t>revised </a:t>
            </a:r>
            <a:r>
              <a:rPr lang="en-US" altLang="en-US" dirty="0"/>
              <a:t>Rutherford’s model.</a:t>
            </a:r>
          </a:p>
          <a:p>
            <a:pPr eaLnBrk="1" hangingPunct="1"/>
            <a:r>
              <a:rPr lang="en-US" altLang="en-US" dirty="0"/>
              <a:t>Bohr showed that electrons could only have specific amounts of energy, leading them to move in certain orbits.</a:t>
            </a: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Bohr </a:t>
            </a:r>
            <a:r>
              <a:rPr lang="en-US" altLang="en-US" dirty="0"/>
              <a:t>proposed that electrons are found only in specific orbits around the nucleus.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74FCCE-D165-4205-8199-04B89ADA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B56697-AB5B-4C30-A35F-40BFF157E1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5433"/>
            <a:ext cx="1040130" cy="146304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Planetary Model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599" y="1752600"/>
            <a:ext cx="5920581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This model resembled planets orbiting the sun.</a:t>
            </a:r>
          </a:p>
          <a:p>
            <a:pPr eaLnBrk="1" hangingPunct="1">
              <a:defRPr/>
            </a:pPr>
            <a:r>
              <a:rPr lang="en-US" altLang="en-US" sz="2600" dirty="0"/>
              <a:t>The positive charge of the nucleus keeps the negatively charged electron orbiting around the nucleus instead of shooting off into space.</a:t>
            </a:r>
          </a:p>
          <a:p>
            <a:pPr eaLnBrk="1" hangingPunct="1">
              <a:defRPr/>
            </a:pPr>
            <a:r>
              <a:rPr lang="en-US" altLang="en-US" sz="2600" dirty="0"/>
              <a:t>The orbitals are different distances from the nucleus and each orbital can only hold a certain number of electrons.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964808-BFB6-44AB-95C7-033EF1EDC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181" y="1752600"/>
            <a:ext cx="3017838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2907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Erwin Schrödinger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1" y="1752600"/>
            <a:ext cx="8381999" cy="46482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  <a:defRPr/>
            </a:pPr>
            <a:r>
              <a:rPr lang="en-US" altLang="en-US" sz="2600" dirty="0">
                <a:solidFill>
                  <a:schemeClr val="tx2"/>
                </a:solidFill>
              </a:rPr>
              <a:t>In 1926</a:t>
            </a:r>
            <a:r>
              <a:rPr lang="en-US" altLang="en-US" sz="2600" dirty="0" smtClean="0">
                <a:solidFill>
                  <a:schemeClr val="tx2"/>
                </a:solidFill>
              </a:rPr>
              <a:t>, </a:t>
            </a:r>
            <a:r>
              <a:rPr lang="en-US" altLang="en-US" sz="2600" b="1" dirty="0">
                <a:solidFill>
                  <a:srgbClr val="000099"/>
                </a:solidFill>
              </a:rPr>
              <a:t>Erwin Schrödinger</a:t>
            </a:r>
            <a:r>
              <a:rPr lang="en-US" altLang="en-US" sz="2600" b="1" dirty="0">
                <a:solidFill>
                  <a:schemeClr val="tx2"/>
                </a:solidFill>
              </a:rPr>
              <a:t> </a:t>
            </a:r>
            <a:r>
              <a:rPr lang="en-US" altLang="en-US" sz="2600" dirty="0" smtClean="0">
                <a:solidFill>
                  <a:schemeClr val="tx2"/>
                </a:solidFill>
              </a:rPr>
              <a:t>used </a:t>
            </a:r>
            <a:r>
              <a:rPr lang="en-US" altLang="en-US" sz="2600" dirty="0">
                <a:solidFill>
                  <a:schemeClr val="tx2"/>
                </a:solidFill>
              </a:rPr>
              <a:t>mathematical models </a:t>
            </a:r>
            <a:r>
              <a:rPr lang="en-US" altLang="en-US" sz="2600" dirty="0" smtClean="0">
                <a:solidFill>
                  <a:schemeClr val="tx2"/>
                </a:solidFill>
              </a:rPr>
              <a:t>to show </a:t>
            </a:r>
            <a:r>
              <a:rPr lang="en-US" altLang="en-US" sz="2600" dirty="0">
                <a:solidFill>
                  <a:schemeClr val="tx2"/>
                </a:solidFill>
              </a:rPr>
              <a:t>that electrons do not have exact paths. </a:t>
            </a:r>
          </a:p>
          <a:p>
            <a:pPr marL="457200" indent="-457200" eaLnBrk="1" hangingPunct="1">
              <a:spcBef>
                <a:spcPts val="1200"/>
              </a:spcBef>
              <a:defRPr/>
            </a:pPr>
            <a:r>
              <a:rPr lang="en-US" altLang="en-US" sz="2600" dirty="0">
                <a:solidFill>
                  <a:schemeClr val="tx2"/>
                </a:solidFill>
              </a:rPr>
              <a:t>He </a:t>
            </a:r>
            <a:r>
              <a:rPr lang="en-US" altLang="en-US" sz="2600" dirty="0" smtClean="0">
                <a:solidFill>
                  <a:schemeClr val="tx2"/>
                </a:solidFill>
              </a:rPr>
              <a:t>and </a:t>
            </a:r>
            <a:r>
              <a:rPr lang="en-US" sz="2600" b="1" dirty="0">
                <a:solidFill>
                  <a:srgbClr val="000099"/>
                </a:solidFill>
              </a:rPr>
              <a:t>Werner Heisenberg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altLang="en-US" sz="2600" dirty="0" smtClean="0">
                <a:solidFill>
                  <a:schemeClr val="tx2"/>
                </a:solidFill>
              </a:rPr>
              <a:t>proposed </a:t>
            </a:r>
            <a:r>
              <a:rPr lang="en-US" altLang="en-US" sz="2600" dirty="0">
                <a:solidFill>
                  <a:schemeClr val="tx2"/>
                </a:solidFill>
              </a:rPr>
              <a:t>the electron cloud as the area surrounding the nucleus where electrons are most likely to be found.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600" dirty="0">
                <a:solidFill>
                  <a:schemeClr val="tx2"/>
                </a:solidFill>
              </a:rPr>
              <a:t>Schrödinger and </a:t>
            </a:r>
            <a:r>
              <a:rPr lang="en-US" sz="2600" dirty="0">
                <a:solidFill>
                  <a:schemeClr val="tx2"/>
                </a:solidFill>
              </a:rPr>
              <a:t>Heisenberg</a:t>
            </a:r>
            <a:r>
              <a:rPr lang="en-US" altLang="en-US" sz="2600" dirty="0">
                <a:solidFill>
                  <a:schemeClr val="tx2"/>
                </a:solidFill>
              </a:rPr>
              <a:t> revised the model. They found that electrons can be anywhere in a cloudlike region around the nucleus. This region is called an orbital.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3074" name="Picture 2" descr="Image result for Erwin Schrödinger">
            <a:extLst>
              <a:ext uri="{FF2B5EF4-FFF2-40B4-BE49-F238E27FC236}">
                <a16:creationId xmlns:a16="http://schemas.microsoft.com/office/drawing/2014/main" id="{21F27EAE-D10C-4C42-8790-C400A3BF5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1148715" cy="143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AEF09BE-B96C-47A3-B783-1E3CA481C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Electron Cloud Model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33ACC19-57B3-4D87-8A2F-B68E030DD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1" y="1981200"/>
            <a:ext cx="4038599" cy="41148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400" dirty="0" smtClean="0"/>
              <a:t>Electrons </a:t>
            </a:r>
            <a:r>
              <a:rPr lang="en-US" altLang="en-US" sz="2400" dirty="0"/>
              <a:t>behave more like waves on a vibrating string than like particles.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400" dirty="0"/>
              <a:t>The different energy levels contain different numbers of electrons depending on the energy level size and electron energy.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AF9868-B76C-41B2-95E8-5E34742B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5" name="Picture 6" descr="electronclo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81" y="19812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039769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</a:pPr>
            <a:r>
              <a:rPr lang="en-US" altLang="en-US" dirty="0">
                <a:solidFill>
                  <a:schemeClr val="tx2"/>
                </a:solidFill>
              </a:rPr>
              <a:t>How did Rutherford’s findings change </a:t>
            </a:r>
            <a:r>
              <a:rPr lang="en-US" altLang="en-US" dirty="0" smtClean="0">
                <a:solidFill>
                  <a:schemeClr val="tx2"/>
                </a:solidFill>
              </a:rPr>
              <a:t>Thomson’s </a:t>
            </a:r>
            <a:r>
              <a:rPr lang="en-US" altLang="en-US" dirty="0">
                <a:solidFill>
                  <a:schemeClr val="tx2"/>
                </a:solidFill>
              </a:rPr>
              <a:t>model of the atom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Why did Rutherford change his model?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dirty="0">
                <a:solidFill>
                  <a:schemeClr val="tx2"/>
                </a:solidFill>
              </a:rPr>
              <a:t>What is the structure of the nuclear atom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  <a:endParaRPr lang="en-US" altLang="en-US" dirty="0">
              <a:solidFill>
                <a:schemeClr val="tx2"/>
              </a:solidFill>
            </a:endParaRP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dirty="0">
                <a:solidFill>
                  <a:schemeClr val="tx2"/>
                </a:solidFill>
              </a:rPr>
              <a:t>In Rutherford’s experiment, why wouldn’t the electrons in the atoms of the gold foil affect the paths of the alpha particles</a:t>
            </a:r>
            <a:r>
              <a:rPr lang="en-US" altLang="en-US" dirty="0" smtClean="0">
                <a:solidFill>
                  <a:schemeClr val="tx2"/>
                </a:solidFill>
              </a:rPr>
              <a:t>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99DA2D8-5FB7-4C61-B845-961F0A3E7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3029"/>
            <a:ext cx="11699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9104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The Structure of Atoms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Three main subatomic particles are distinguished by mass, charge and location in the atom.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656407"/>
              </p:ext>
            </p:extLst>
          </p:nvPr>
        </p:nvGraphicFramePr>
        <p:xfrm>
          <a:off x="931862" y="3276600"/>
          <a:ext cx="71580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012">
                  <a:extLst>
                    <a:ext uri="{9D8B030D-6E8A-4147-A177-3AD203B41FA5}">
                      <a16:colId xmlns:a16="http://schemas.microsoft.com/office/drawing/2014/main" val="2897758991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1586547930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955501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effectLst/>
                        </a:rPr>
                        <a:t>Electrons</a:t>
                      </a:r>
                      <a:endParaRPr lang="en-US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effectLst/>
                        </a:rPr>
                        <a:t>Protons</a:t>
                      </a:r>
                      <a:endParaRPr lang="en-US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effectLst/>
                        </a:rPr>
                        <a:t>Neutrons</a:t>
                      </a:r>
                      <a:endParaRPr lang="en-US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661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solidFill>
                            <a:schemeClr val="tx2"/>
                          </a:solidFill>
                        </a:rPr>
                        <a:t>Charge -1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solidFill>
                            <a:schemeClr val="tx2"/>
                          </a:solidFill>
                        </a:rPr>
                        <a:t>Charge +1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Charge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Orbitals</a:t>
                      </a:r>
                    </a:p>
                    <a:p>
                      <a:pPr algn="ctr"/>
                      <a:r>
                        <a:rPr lang="en-US" dirty="0" smtClean="0"/>
                        <a:t>Outside Nucleus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Nucleus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Nucleus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17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solidFill>
                            <a:schemeClr val="tx2"/>
                          </a:solidFill>
                        </a:rPr>
                        <a:t>mass = 9.11x10</a:t>
                      </a:r>
                      <a:r>
                        <a:rPr lang="en-US" altLang="en-US" baseline="30000" dirty="0" smtClean="0">
                          <a:solidFill>
                            <a:schemeClr val="tx2"/>
                          </a:solidFill>
                        </a:rPr>
                        <a:t>-31</a:t>
                      </a:r>
                      <a:endParaRPr 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solidFill>
                            <a:schemeClr val="tx2"/>
                          </a:solidFill>
                        </a:rPr>
                        <a:t>mass = 1.67x10</a:t>
                      </a:r>
                      <a:r>
                        <a:rPr lang="en-US" altLang="en-US" baseline="30000" dirty="0" smtClean="0">
                          <a:solidFill>
                            <a:schemeClr val="tx2"/>
                          </a:solidFill>
                        </a:rPr>
                        <a:t>-27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solidFill>
                            <a:schemeClr val="tx2"/>
                          </a:solidFill>
                        </a:rPr>
                        <a:t>mass= 1.67x10</a:t>
                      </a:r>
                      <a:r>
                        <a:rPr lang="en-US" altLang="en-US" baseline="30000" dirty="0" smtClean="0">
                          <a:solidFill>
                            <a:schemeClr val="tx2"/>
                          </a:solidFill>
                        </a:rPr>
                        <a:t>-27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4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0597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C0C342D-C434-4ABA-8963-E629FCCE5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Atoms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663BB724-D5AA-4DFF-8C60-AC6B1C67BC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343400"/>
          </a:xfrm>
        </p:spPr>
        <p:txBody>
          <a:bodyPr/>
          <a:lstStyle/>
          <a:p>
            <a:pPr marL="457200" indent="-457200">
              <a:spcBef>
                <a:spcPts val="1200"/>
              </a:spcBef>
            </a:pPr>
            <a:r>
              <a:rPr lang="en-US" altLang="en-US" sz="2600" b="1" dirty="0"/>
              <a:t>Each </a:t>
            </a:r>
            <a:r>
              <a:rPr lang="en-US" altLang="en-US" sz="2600" b="1" dirty="0">
                <a:solidFill>
                  <a:srgbClr val="000099"/>
                </a:solidFill>
              </a:rPr>
              <a:t>element</a:t>
            </a:r>
            <a:r>
              <a:rPr lang="en-US" altLang="en-US" sz="2600" b="1" dirty="0"/>
              <a:t> </a:t>
            </a:r>
            <a:r>
              <a:rPr lang="en-US" altLang="en-US" sz="2600" dirty="0"/>
              <a:t>has a unique number of protons. 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600" b="1" dirty="0"/>
              <a:t>Each </a:t>
            </a:r>
            <a:r>
              <a:rPr lang="en-US" altLang="en-US" sz="2600" b="1" dirty="0">
                <a:solidFill>
                  <a:srgbClr val="000099"/>
                </a:solidFill>
              </a:rPr>
              <a:t>atom</a:t>
            </a:r>
            <a:r>
              <a:rPr lang="en-US" altLang="en-US" sz="2600" b="1" dirty="0"/>
              <a:t> </a:t>
            </a:r>
            <a:r>
              <a:rPr lang="en-US" altLang="en-US" sz="2600" dirty="0"/>
              <a:t>of the element will have the same number of protons.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600" dirty="0"/>
              <a:t>Atoms are </a:t>
            </a:r>
            <a:r>
              <a:rPr lang="en-US" altLang="en-US" sz="2600" b="1" dirty="0"/>
              <a:t>electrically “neutral” overall</a:t>
            </a:r>
            <a:r>
              <a:rPr lang="en-US" altLang="en-US" sz="2600" dirty="0"/>
              <a:t>. Atoms have the </a:t>
            </a:r>
            <a:r>
              <a:rPr lang="en-US" altLang="en-US" sz="2600" b="1" dirty="0"/>
              <a:t>same number of protons as electrons</a:t>
            </a:r>
            <a:r>
              <a:rPr lang="en-US" altLang="en-US" sz="2600" dirty="0"/>
              <a:t>. These charges exactly cancel leaving </a:t>
            </a:r>
            <a:r>
              <a:rPr lang="en-US" altLang="en-US" sz="2600" dirty="0" smtClean="0"/>
              <a:t>zero </a:t>
            </a:r>
            <a:r>
              <a:rPr lang="en-US" altLang="en-US" sz="2600" dirty="0"/>
              <a:t>charge.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600" dirty="0"/>
              <a:t>Positive and negative charges attract each other with a force known as “electric force”.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84E3AB-857C-48FA-8073-9D4F9BEC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00DE1C0-681A-4F04-8B2C-3AC5945D7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Atomic Nucleus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916624D-0D05-4E9D-B0E7-D29A1A8D8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600" dirty="0"/>
              <a:t>The </a:t>
            </a:r>
            <a:r>
              <a:rPr lang="en-US" altLang="en-US" sz="2600" b="1" i="1" dirty="0">
                <a:solidFill>
                  <a:srgbClr val="000099"/>
                </a:solidFill>
              </a:rPr>
              <a:t>atomic number </a:t>
            </a:r>
            <a:r>
              <a:rPr lang="en-US" altLang="en-US" sz="2600" dirty="0"/>
              <a:t>tells you how many protons are in an atom. 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600" dirty="0"/>
              <a:t>Every element has a different atomic number.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600" dirty="0"/>
              <a:t>Atoms may or may not have the same number of neutrons as protons.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600" dirty="0"/>
              <a:t>The </a:t>
            </a:r>
            <a:r>
              <a:rPr lang="en-US" altLang="en-US" sz="2600" b="1" i="1" dirty="0">
                <a:solidFill>
                  <a:srgbClr val="000099"/>
                </a:solidFill>
              </a:rPr>
              <a:t>mass number </a:t>
            </a:r>
            <a:r>
              <a:rPr lang="en-US" altLang="en-US" sz="2600" dirty="0"/>
              <a:t>tells you how many protons plus neutrons are in the nucleus of an atom all together.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4DE22A-78EA-49A5-A6A3-0861935A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039769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800" dirty="0" smtClean="0">
                <a:solidFill>
                  <a:schemeClr val="tx2"/>
                </a:solidFill>
              </a:rPr>
              <a:t>What distinguishes the atoms of one element from the atoms of another element?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800" u="sng" dirty="0" smtClean="0">
                <a:solidFill>
                  <a:schemeClr val="tx2"/>
                </a:solidFill>
              </a:rPr>
              <a:t>Describe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the three kinds of particles found in atoms.  Where are they located in the atom and what are their charges?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800" dirty="0">
                <a:solidFill>
                  <a:schemeClr val="tx2"/>
                </a:solidFill>
              </a:rPr>
              <a:t>If an atom has 49 protons, how many electrons does it have</a:t>
            </a:r>
            <a:r>
              <a:rPr lang="en-US" altLang="en-US" sz="2800" dirty="0" smtClean="0">
                <a:solidFill>
                  <a:schemeClr val="tx2"/>
                </a:solidFill>
              </a:rPr>
              <a:t>?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altLang="en-US" sz="2800" dirty="0" smtClean="0">
                <a:solidFill>
                  <a:schemeClr val="tx2"/>
                </a:solidFill>
              </a:rPr>
              <a:t>How do we determine the number of neutrons in an atom?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99DA2D8-5FB7-4C61-B845-961F0A3E7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3029"/>
            <a:ext cx="11699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1844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5122" grpId="0"/>
      <p:bldP spid="51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Atomic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b="1" dirty="0"/>
              <a:t>Learning Targets: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 will be able to:</a:t>
            </a:r>
          </a:p>
          <a:p>
            <a:pPr marL="609600" indent="-609600">
              <a:buClr>
                <a:srgbClr val="660033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dirty="0"/>
              <a:t>explain how scientists discovered subatomic particles.</a:t>
            </a:r>
          </a:p>
          <a:p>
            <a:pPr marL="609600" indent="-609600">
              <a:buClr>
                <a:srgbClr val="660033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dirty="0"/>
              <a:t>explain how today’s model of the atom was developed.</a:t>
            </a:r>
          </a:p>
          <a:p>
            <a:pPr marL="609600" indent="-609600">
              <a:buClr>
                <a:srgbClr val="660033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dirty="0"/>
              <a:t>diagram the structure of the nuclear atom.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37800"/>
      </p:ext>
    </p:extLst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Atom Song</a:t>
            </a:r>
            <a:endParaRPr lang="en-US" altLang="en-US" dirty="0" smtClean="0">
              <a:hlinkClick r:id="rId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www.youtube.com/watch?v=vUzTQWn-wfE&amp;feature=related</a:t>
            </a: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9609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5122" grpId="0"/>
      <p:bldP spid="51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Atomic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799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Our understanding of atoms took many centuries.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4</a:t>
            </a:r>
            <a:r>
              <a:rPr lang="en-US" altLang="en-US" baseline="30000" dirty="0"/>
              <a:t>th</a:t>
            </a:r>
            <a:r>
              <a:rPr lang="en-US" altLang="en-US" dirty="0"/>
              <a:t> century Greek philosopher, </a:t>
            </a:r>
            <a:r>
              <a:rPr lang="en-US" altLang="en-US" b="1" dirty="0">
                <a:solidFill>
                  <a:srgbClr val="000099"/>
                </a:solidFill>
              </a:rPr>
              <a:t>Democritus</a:t>
            </a:r>
            <a:r>
              <a:rPr lang="en-US" altLang="en-US" dirty="0"/>
              <a:t>, suggested that the universe was made of invisible units called “atoms”. The word atom means “that which cannot be divided”.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Greek idea of atoms had to wait 2000 years before it became accepted.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299090-AA64-456A-8599-133A7D0C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925158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Atomic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2"/>
                </a:solidFill>
              </a:rPr>
              <a:t>In the 1700’s, chemists found out that </a:t>
            </a:r>
            <a:r>
              <a:rPr lang="en-US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substances</a:t>
            </a:r>
            <a:r>
              <a:rPr lang="en-US" altLang="en-US" sz="2800" dirty="0">
                <a:solidFill>
                  <a:schemeClr val="tx2"/>
                </a:solidFill>
              </a:rPr>
              <a:t> could be made by mixing some things together and by taking other things apart.</a:t>
            </a:r>
          </a:p>
          <a:p>
            <a:r>
              <a:rPr lang="en-US" altLang="en-US" sz="2800" dirty="0">
                <a:solidFill>
                  <a:schemeClr val="tx2"/>
                </a:solidFill>
              </a:rPr>
              <a:t>When substances can no longer be broken apart into simpler substances what is left is an </a:t>
            </a:r>
            <a:r>
              <a:rPr lang="en-US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element</a:t>
            </a:r>
            <a:r>
              <a:rPr lang="en-US" altLang="en-US" sz="2800" dirty="0">
                <a:solidFill>
                  <a:schemeClr val="tx2"/>
                </a:solidFill>
              </a:rPr>
              <a:t>.</a:t>
            </a:r>
          </a:p>
          <a:p>
            <a:r>
              <a:rPr lang="en-US" altLang="en-US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element</a:t>
            </a:r>
            <a:r>
              <a:rPr lang="en-US" altLang="en-US" sz="2800" b="1" dirty="0">
                <a:solidFill>
                  <a:srgbClr val="0000FF"/>
                </a:solidFill>
              </a:rPr>
              <a:t>:</a:t>
            </a:r>
            <a:r>
              <a:rPr lang="en-US" altLang="en-US" sz="2800" dirty="0"/>
              <a:t> substance that cannot be broken down into simpler substances and whose atoms are exactly alike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371020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BEB4DE-6FE5-4FCE-9CCE-9677A716B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John Dalton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C8D9B8-DD4D-4B0D-B502-A0D0262CB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799" cy="4876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1808, an English schoolteacher named </a:t>
            </a:r>
            <a:r>
              <a:rPr lang="en-US" altLang="en-US" sz="2400" b="1" dirty="0">
                <a:solidFill>
                  <a:srgbClr val="000099"/>
                </a:solidFill>
              </a:rPr>
              <a:t>John Dalton</a:t>
            </a:r>
            <a:r>
              <a:rPr lang="en-US" altLang="en-US" sz="2400" dirty="0"/>
              <a:t> proposed his own atomic theory. He used evidence such as the “law of definite proportions”.</a:t>
            </a:r>
          </a:p>
          <a:p>
            <a:pPr eaLnBrk="1" hangingPunct="1"/>
            <a:r>
              <a:rPr lang="en-US" altLang="en-US" sz="2400" dirty="0"/>
              <a:t>His theory proposed:</a:t>
            </a:r>
          </a:p>
          <a:p>
            <a:pPr marL="906462" lvl="1" indent="-457200" eaLnBrk="1" hangingPunct="1">
              <a:buClr>
                <a:srgbClr val="660033"/>
              </a:buClr>
              <a:buSzPct val="100000"/>
              <a:buFont typeface="+mj-lt"/>
              <a:buAutoNum type="arabicPeriod"/>
            </a:pPr>
            <a:r>
              <a:rPr lang="en-US" altLang="en-US" sz="2400" dirty="0"/>
              <a:t>Every </a:t>
            </a:r>
            <a:r>
              <a:rPr lang="en-US" altLang="en-US" sz="2400" dirty="0">
                <a:solidFill>
                  <a:srgbClr val="0000FF"/>
                </a:solidFill>
              </a:rPr>
              <a:t>ELEMENT</a:t>
            </a:r>
            <a:r>
              <a:rPr lang="en-US" altLang="en-US" sz="2400" dirty="0"/>
              <a:t> is made of tiny, unique particles called atoms that cannot be subdivided.</a:t>
            </a:r>
          </a:p>
          <a:p>
            <a:pPr marL="906462" lvl="1" indent="-457200" eaLnBrk="1" hangingPunct="1">
              <a:buClr>
                <a:srgbClr val="660033"/>
              </a:buClr>
              <a:buSzPct val="100000"/>
              <a:buFont typeface="+mj-lt"/>
              <a:buAutoNum type="arabicPeriod"/>
            </a:pPr>
            <a:r>
              <a:rPr lang="en-US" altLang="en-US" sz="2400" dirty="0"/>
              <a:t>Atoms of the same element are exactly alike.</a:t>
            </a:r>
          </a:p>
          <a:p>
            <a:pPr marL="906462" lvl="1" indent="-457200" eaLnBrk="1" hangingPunct="1">
              <a:buClr>
                <a:srgbClr val="660033"/>
              </a:buClr>
              <a:buSzPct val="100000"/>
              <a:buFont typeface="+mj-lt"/>
              <a:buAutoNum type="arabicPeriod"/>
            </a:pPr>
            <a:r>
              <a:rPr lang="en-US" altLang="en-US" sz="2400" dirty="0"/>
              <a:t>Atoms of different elements can join to form molecules.</a:t>
            </a:r>
          </a:p>
          <a:p>
            <a:pPr eaLnBrk="1" hangingPunct="1"/>
            <a:r>
              <a:rPr lang="en-US" altLang="en-US" sz="2400" dirty="0"/>
              <a:t>Dalton thought the atom was in the shape of a solid sphere that was the same inside and out.</a:t>
            </a:r>
          </a:p>
          <a:p>
            <a:pPr eaLnBrk="1" hangingPunct="1"/>
            <a:r>
              <a:rPr lang="en-US" altLang="en-US" sz="2000" dirty="0">
                <a:hlinkClick r:id="rId2"/>
              </a:rPr>
              <a:t>https://www.youtube.com/watch?v=Cd2shPDHMlk&amp;list=PLTSopUOAV3NQiv_VKWzuxDwyd8iJdezxR&amp;index=99</a:t>
            </a:r>
            <a:r>
              <a:rPr lang="en-US" altLang="en-US" sz="20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92CEF9-D863-4F8A-941F-FEB04D83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" name="Picture 18" descr="John Dalton">
            <a:extLst>
              <a:ext uri="{FF2B5EF4-FFF2-40B4-BE49-F238E27FC236}">
                <a16:creationId xmlns:a16="http://schemas.microsoft.com/office/drawing/2014/main" id="{374085EB-7958-463E-8688-836DD4244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181" y="299581"/>
            <a:ext cx="1178719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William Crookes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2"/>
                </a:solidFill>
              </a:rPr>
              <a:t>In 1870, </a:t>
            </a:r>
            <a:r>
              <a:rPr lang="en-US" altLang="en-US" sz="2800" b="1" dirty="0">
                <a:solidFill>
                  <a:srgbClr val="000099"/>
                </a:solidFill>
              </a:rPr>
              <a:t>William Crookes</a:t>
            </a:r>
            <a:r>
              <a:rPr lang="en-US" altLang="en-US" sz="2800" dirty="0">
                <a:solidFill>
                  <a:schemeClr val="tx2"/>
                </a:solidFill>
              </a:rPr>
              <a:t> conducted an experiment that proved the existence of small particles with a </a:t>
            </a:r>
            <a:r>
              <a:rPr lang="en-US" alt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cathode ray tube (CRT)</a:t>
            </a:r>
            <a:r>
              <a:rPr lang="en-US" altLang="en-US" sz="2800" dirty="0">
                <a:solidFill>
                  <a:schemeClr val="tx2"/>
                </a:solidFill>
              </a:rPr>
              <a:t>.</a:t>
            </a:r>
          </a:p>
          <a:p>
            <a:r>
              <a:rPr lang="en-US" altLang="en-US" sz="2800" dirty="0">
                <a:solidFill>
                  <a:schemeClr val="tx2"/>
                </a:solidFill>
              </a:rPr>
              <a:t>When electric current was applied to the cathode, a glowing beam appeared in the tube.</a:t>
            </a:r>
          </a:p>
          <a:p>
            <a:r>
              <a:rPr lang="en-US" altLang="en-US" sz="2800" dirty="0">
                <a:solidFill>
                  <a:schemeClr val="tx2"/>
                </a:solidFill>
              </a:rPr>
              <a:t>The glowing beam could be bent by a magnet, proving the glow wasn’t light but negatively charged particles.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5" name="Picture 19" descr="William Crookes">
            <a:extLst>
              <a:ext uri="{FF2B5EF4-FFF2-40B4-BE49-F238E27FC236}">
                <a16:creationId xmlns:a16="http://schemas.microsoft.com/office/drawing/2014/main" id="{0380BFB1-188C-4650-A1C9-BBA1E3323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5657" y="312081"/>
            <a:ext cx="984885" cy="14039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9536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D27DBF-A48C-4F2C-B1E7-FE843017A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039769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0000FF"/>
                </a:solidFill>
                <a:sym typeface="Wingdings" panose="05000000000000000000" pitchFamily="2" charset="2"/>
              </a:rPr>
              <a:t>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532319-10FE-4584-A2ED-308F7E47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199" cy="4648200"/>
          </a:xfrm>
        </p:spPr>
        <p:txBody>
          <a:bodyPr/>
          <a:lstStyle/>
          <a:p>
            <a:r>
              <a:rPr lang="en-US" altLang="en-US" dirty="0"/>
              <a:t>How did the English scientist William Crookes know that the greenish glowing beam in the CRT was not just a beam of light?</a:t>
            </a:r>
          </a:p>
          <a:p>
            <a:r>
              <a:rPr lang="en-US" altLang="en-US" dirty="0"/>
              <a:t>What was the greenish glowing beam made up of?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984D5-8BC0-4601-BF6B-68ECB0B6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E99DA2D8-5FB7-4C61-B845-961F0A3E7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3029"/>
            <a:ext cx="11699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1478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BB4A7D7-B0AF-4012-A8CE-93C65FCE6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9"/>
            <a:ext cx="7158037" cy="1274762"/>
          </a:xfrm>
        </p:spPr>
        <p:txBody>
          <a:bodyPr/>
          <a:lstStyle/>
          <a:p>
            <a:pPr eaLnBrk="1" hangingPunct="1"/>
            <a:r>
              <a:rPr lang="en-US" altLang="en-US" dirty="0"/>
              <a:t>J.J. Thomson</a:t>
            </a:r>
          </a:p>
        </p:txBody>
      </p:sp>
      <p:sp>
        <p:nvSpPr>
          <p:cNvPr id="7171" name="Rectangle 8">
            <a:extLst>
              <a:ext uri="{FF2B5EF4-FFF2-40B4-BE49-F238E27FC236}">
                <a16:creationId xmlns:a16="http://schemas.microsoft.com/office/drawing/2014/main" id="{4C02A4B2-9019-43C0-97C4-90F91342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9660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 1897, British scientist, </a:t>
            </a:r>
            <a:r>
              <a:rPr lang="en-US" altLang="en-US" sz="2400" b="1" dirty="0">
                <a:solidFill>
                  <a:srgbClr val="000099"/>
                </a:solidFill>
              </a:rPr>
              <a:t>J.J. Thomson</a:t>
            </a:r>
            <a:r>
              <a:rPr lang="en-US" altLang="en-US" sz="2400" dirty="0"/>
              <a:t> repeated Crookes experiment using different metals and different gases in the CRT.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His experiments showed charged particle beams occurred regardless of which metal or gas was used.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Thomson concluded the charged particles were bits of matter that are part of every atom and were later </a:t>
            </a:r>
            <a:r>
              <a:rPr lang="en-US" altLang="en-US" sz="2400" dirty="0">
                <a:solidFill>
                  <a:schemeClr val="tx2"/>
                </a:solidFill>
              </a:rPr>
              <a:t>named </a:t>
            </a:r>
            <a:r>
              <a:rPr lang="en-US" alt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electrons</a:t>
            </a:r>
            <a:r>
              <a:rPr lang="en-US" altLang="en-US" sz="24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660033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https://www.youtube.com/watch?v=oddjdB0qfMg</a:t>
            </a:r>
            <a:r>
              <a:rPr lang="en-US" altLang="en-US" sz="2400" dirty="0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22E565-8D11-4FA9-B40E-B2C5DC14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10183-05B8-469B-9F05-57012B1E329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20" descr="Joseph John Thomson">
            <a:extLst>
              <a:ext uri="{FF2B5EF4-FFF2-40B4-BE49-F238E27FC236}">
                <a16:creationId xmlns:a16="http://schemas.microsoft.com/office/drawing/2014/main" id="{2631F404-2A15-4393-AEEA-B651D6CA5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52164" y="256363"/>
            <a:ext cx="937736" cy="147208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1981</TotalTime>
  <Words>1711</Words>
  <Application>Microsoft Office PowerPoint</Application>
  <PresentationFormat>On-screen Show (4:3)</PresentationFormat>
  <Paragraphs>180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Axis</vt:lpstr>
      <vt:lpstr>Who is it?</vt:lpstr>
      <vt:lpstr>Atomic Structure</vt:lpstr>
      <vt:lpstr>Atomic Structure</vt:lpstr>
      <vt:lpstr>Atomic Structure</vt:lpstr>
      <vt:lpstr>Atomic Structure</vt:lpstr>
      <vt:lpstr>John Dalton</vt:lpstr>
      <vt:lpstr>William Crookes</vt:lpstr>
      <vt:lpstr></vt:lpstr>
      <vt:lpstr>J.J. Thomson</vt:lpstr>
      <vt:lpstr>J.J. Thomson</vt:lpstr>
      <vt:lpstr>J.J. Thomson</vt:lpstr>
      <vt:lpstr>Ernest Rutherford</vt:lpstr>
      <vt:lpstr>Ernest Rutherford</vt:lpstr>
      <vt:lpstr>The Nuclear Atom (The Rutherford Model)</vt:lpstr>
      <vt:lpstr>Ernest Rutherford</vt:lpstr>
      <vt:lpstr>Rutherford’s Revised Atomic Model</vt:lpstr>
      <vt:lpstr>James Chadwick</vt:lpstr>
      <vt:lpstr></vt:lpstr>
      <vt:lpstr>Comparing Atom &amp; Nucleus</vt:lpstr>
      <vt:lpstr>What About Electrons?</vt:lpstr>
      <vt:lpstr>Niels Bohr</vt:lpstr>
      <vt:lpstr>Planetary Model</vt:lpstr>
      <vt:lpstr>Erwin Schrödinger</vt:lpstr>
      <vt:lpstr>Electron Cloud Model</vt:lpstr>
      <vt:lpstr></vt:lpstr>
      <vt:lpstr>The Structure of Atoms</vt:lpstr>
      <vt:lpstr>Atoms</vt:lpstr>
      <vt:lpstr>Atomic Nucleus</vt:lpstr>
      <vt:lpstr></vt:lpstr>
      <vt:lpstr>PowerPoint Presentation</vt:lpstr>
    </vt:vector>
  </TitlesOfParts>
  <Company>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Unit I Chapter 3 “Atoms and the Periodic Table”</dc:title>
  <dc:creator>caprio</dc:creator>
  <cp:lastModifiedBy>Todd Peapenburg</cp:lastModifiedBy>
  <cp:revision>123</cp:revision>
  <cp:lastPrinted>2019-09-26T21:46:28Z</cp:lastPrinted>
  <dcterms:created xsi:type="dcterms:W3CDTF">2008-08-10T12:29:49Z</dcterms:created>
  <dcterms:modified xsi:type="dcterms:W3CDTF">2019-09-27T00:21:46Z</dcterms:modified>
</cp:coreProperties>
</file>