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27" r:id="rId2"/>
    <p:sldId id="329" r:id="rId3"/>
    <p:sldId id="325" r:id="rId4"/>
    <p:sldId id="321" r:id="rId5"/>
    <p:sldId id="320" r:id="rId6"/>
    <p:sldId id="303" r:id="rId7"/>
    <p:sldId id="326" r:id="rId8"/>
    <p:sldId id="265" r:id="rId9"/>
    <p:sldId id="266" r:id="rId10"/>
    <p:sldId id="293" r:id="rId11"/>
    <p:sldId id="267" r:id="rId12"/>
    <p:sldId id="330" r:id="rId13"/>
    <p:sldId id="319" r:id="rId14"/>
    <p:sldId id="264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  <a:srgbClr val="00CC00"/>
    <a:srgbClr val="0000FF"/>
    <a:srgbClr val="FF3300"/>
    <a:srgbClr val="009900"/>
    <a:srgbClr val="FF0000"/>
    <a:srgbClr val="FFFFFF"/>
    <a:srgbClr val="EFE8DD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89599" autoAdjust="0"/>
  </p:normalViewPr>
  <p:slideViewPr>
    <p:cSldViewPr>
      <p:cViewPr>
        <p:scale>
          <a:sx n="70" d="100"/>
          <a:sy n="70" d="100"/>
        </p:scale>
        <p:origin x="1733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-69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FC316-8536-43D3-BC51-A8FC23496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49D84-CA4A-48D2-B33F-B542F91071C4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0A525-6969-479B-8CD0-980119682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/>
              <a:t>Yes</a:t>
            </a:r>
          </a:p>
          <a:p>
            <a:pPr marL="228600" indent="-228600">
              <a:buAutoNum type="arabicParenR"/>
            </a:pPr>
            <a:r>
              <a:rPr lang="en-US" dirty="0"/>
              <a:t>No, oxygen is not balanced</a:t>
            </a:r>
          </a:p>
          <a:p>
            <a:pPr marL="228600" indent="-228600">
              <a:buAutoNum type="arabicParenR"/>
            </a:pPr>
            <a:r>
              <a:rPr lang="en-US" dirty="0"/>
              <a:t>Yes</a:t>
            </a:r>
          </a:p>
          <a:p>
            <a:pPr marL="228600" indent="-228600">
              <a:buAutoNum type="arabicParenR"/>
            </a:pPr>
            <a:r>
              <a:rPr lang="en-US" dirty="0"/>
              <a:t>No, hydrogen is not balanced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0A525-6969-479B-8CD0-980119682B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pic>
        <p:nvPicPr>
          <p:cNvPr id="3075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621D2CF-F619-40D7-8424-41F209A22C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  <p:bldP spid="3079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07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6D7B-A539-4C47-8B8F-8BA465B339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028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AC3C6-DBD6-4282-835D-D863142541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43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3C0B93-7E8B-4045-B703-00E134D0F6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95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7338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3886200"/>
            <a:ext cx="37338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3886200"/>
            <a:ext cx="37338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9D1CA05-B83E-43E7-8622-4CF53E2B7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3814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FBE98D-0697-40A5-BD52-86D009FA4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31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9F06B-13BA-436E-9AA0-1238A89A5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36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074EBF-6FD2-4BA6-8B0D-EAB006A9B2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410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F0FFA-9BE6-4AED-85DF-CF6E333AC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7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3C8F2-0CF8-44C6-B4D2-58458B283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92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820B5-C95D-418D-BD57-3B1DF2E63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7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13D2B-BF34-487C-8EB0-7A5039506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07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91135-241F-4F9D-8E8F-57B5120DAC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52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E135A-9065-4FC4-B613-BFA2F3272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23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 altLang="en-US" sz="2400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minispi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minispi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54C265-351B-4029-889D-57D1E8D0FB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gWHbpMVQ1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fu.edu/~ylwong/balanceeq/balanceq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gWHbpMVQ1U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gif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index.php" TargetMode="External"/><Relationship Id="rId2" Type="http://schemas.openxmlformats.org/officeDocument/2006/relationships/hyperlink" Target="http://jchemed.chem.wisc.edu/JCESoft/CCA/CCA0/SAMPMOVS.HTM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xploscience.com/explosciencewebsite2/Video_Pag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Chemical Reactions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4DA4717-EAC7-476D-9726-A4303102A9F4}"/>
              </a:ext>
            </a:extLst>
          </p:cNvPr>
          <p:cNvGrpSpPr/>
          <p:nvPr/>
        </p:nvGrpSpPr>
        <p:grpSpPr>
          <a:xfrm>
            <a:off x="2590800" y="1905000"/>
            <a:ext cx="4572000" cy="2416175"/>
            <a:chOff x="2514600" y="2841625"/>
            <a:chExt cx="4572000" cy="2416175"/>
          </a:xfrm>
        </p:grpSpPr>
        <p:sp>
          <p:nvSpPr>
            <p:cNvPr id="4100" name="Oval 4"/>
            <p:cNvSpPr>
              <a:spLocks noChangeArrowheads="1"/>
            </p:cNvSpPr>
            <p:nvPr/>
          </p:nvSpPr>
          <p:spPr bwMode="auto">
            <a:xfrm>
              <a:off x="3429000" y="3698875"/>
              <a:ext cx="609600" cy="6096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2895600" y="4876800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-</a:t>
              </a: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2514600" y="2895600"/>
              <a:ext cx="2438400" cy="2362200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auto">
            <a:xfrm>
              <a:off x="5562600" y="3679825"/>
              <a:ext cx="609600" cy="60960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+</a:t>
              </a:r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auto">
            <a:xfrm>
              <a:off x="6400800" y="2895600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tx1"/>
                </a:gs>
              </a:gsLst>
              <a:path path="shape">
                <a:fillToRect l="50000" t="50000" r="50000" b="50000"/>
              </a:path>
            </a:gra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en-US" b="1"/>
                <a:t>-</a:t>
              </a:r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4648200" y="2841625"/>
              <a:ext cx="2438400" cy="2362200"/>
            </a:xfrm>
            <a:prstGeom prst="ellipse">
              <a:avLst/>
            </a:prstGeom>
            <a:noFill/>
            <a:ln w="12700" cap="rnd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820B5-C95D-418D-BD57-3B1DF2E63F59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17608C-2071-4855-A2AA-4EE723F858D4}"/>
              </a:ext>
            </a:extLst>
          </p:cNvPr>
          <p:cNvSpPr txBox="1"/>
          <p:nvPr/>
        </p:nvSpPr>
        <p:spPr>
          <a:xfrm>
            <a:off x="1524000" y="487042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latin typeface="Comic Sans MS" panose="030F0702030302020204" pitchFamily="66" charset="0"/>
                <a:hlinkClick r:id="rId2"/>
              </a:rPr>
              <a:t>https://www.youtube.com/watch?v=CgWHbpMVQ1U</a:t>
            </a:r>
            <a:endParaRPr lang="en-US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248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8753" y="216819"/>
            <a:ext cx="7620000" cy="1143000"/>
          </a:xfrm>
        </p:spPr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Rates of Chemical Reactions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4848" y="2794000"/>
            <a:ext cx="7373352" cy="345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Temperature</a:t>
            </a:r>
            <a:r>
              <a:rPr lang="en-US" alt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 </a:t>
            </a:r>
            <a:r>
              <a:rPr lang="en-US" altLang="en-US" sz="2000" dirty="0">
                <a:latin typeface="Comic Sans MS" panose="030F0702030302020204" pitchFamily="66" charset="0"/>
              </a:rPr>
              <a:t>a measure of the average kinetic energy of the particles in a sample of matter</a:t>
            </a:r>
            <a:r>
              <a:rPr lang="en-US" altLang="en-US" sz="20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>
                <a:latin typeface="Comic Sans MS" panose="030F0702030302020204" pitchFamily="66" charset="0"/>
              </a:rPr>
              <a:t>Ex. Increasing the temperature when cooking</a:t>
            </a:r>
          </a:p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Surface area</a:t>
            </a:r>
            <a:r>
              <a:rPr lang="en-US" alt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: amount of material that comes into contact with the reactants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>
                <a:latin typeface="Comic Sans MS" panose="030F0702030302020204" pitchFamily="66" charset="0"/>
                <a:sym typeface="Wingdings" panose="05000000000000000000" pitchFamily="2" charset="2"/>
              </a:rPr>
              <a:t>Ex. Cutting a potato into smaller pieces when cooking</a:t>
            </a:r>
          </a:p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Concentration</a:t>
            </a:r>
            <a:r>
              <a:rPr lang="en-US" altLang="en-US" sz="2000" b="1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:</a:t>
            </a:r>
            <a:r>
              <a:rPr lang="en-US" alt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 amount of substance per volume</a:t>
            </a:r>
          </a:p>
          <a:p>
            <a:pPr lvl="1">
              <a:lnSpc>
                <a:spcPct val="80000"/>
              </a:lnSpc>
            </a:pPr>
            <a:r>
              <a:rPr lang="en-US" altLang="en-US" sz="2000" i="1" dirty="0">
                <a:latin typeface="Comic Sans MS" panose="030F0702030302020204" pitchFamily="66" charset="0"/>
                <a:sym typeface="Wingdings" panose="05000000000000000000" pitchFamily="2" charset="2"/>
              </a:rPr>
              <a:t>Ex. Turning the valve on a gas stove to increase the concentration of methane molecules </a:t>
            </a:r>
          </a:p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Catalysts (enzymes)</a:t>
            </a:r>
            <a:r>
              <a:rPr lang="en-US" altLang="en-US" sz="2000" b="1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: </a:t>
            </a:r>
            <a:r>
              <a:rPr lang="en-US" altLang="en-US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organic substances that help speed up chemical reactions, but are not consumed in the reaction</a:t>
            </a:r>
          </a:p>
          <a:p>
            <a:pPr lvl="1">
              <a:lnSpc>
                <a:spcPct val="80000"/>
              </a:lnSpc>
            </a:pPr>
            <a:endParaRPr lang="en-US" altLang="en-US" sz="19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084848" y="1637422"/>
            <a:ext cx="75057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100" dirty="0">
                <a:latin typeface="Comic Sans MS" panose="030F0702030302020204" pitchFamily="66" charset="0"/>
              </a:rPr>
              <a:t>The rates at which chemical reactions can take place are</a:t>
            </a:r>
          </a:p>
          <a:p>
            <a:r>
              <a:rPr lang="en-US" altLang="en-US" sz="2100" dirty="0">
                <a:latin typeface="Comic Sans MS" panose="030F0702030302020204" pitchFamily="66" charset="0"/>
              </a:rPr>
              <a:t>based on the </a:t>
            </a:r>
            <a:r>
              <a:rPr lang="en-US" altLang="en-US" sz="2100" dirty="0">
                <a:solidFill>
                  <a:srgbClr val="C00000"/>
                </a:solidFill>
                <a:latin typeface="Comic Sans MS" panose="030F0702030302020204" pitchFamily="66" charset="0"/>
              </a:rPr>
              <a:t>interaction (collisions)</a:t>
            </a:r>
            <a:r>
              <a:rPr lang="en-US" altLang="en-US" sz="2100" dirty="0">
                <a:latin typeface="Comic Sans MS" panose="030F0702030302020204" pitchFamily="66" charset="0"/>
              </a:rPr>
              <a:t> between the </a:t>
            </a:r>
            <a:r>
              <a:rPr lang="en-US" altLang="en-US" sz="2100" dirty="0">
                <a:solidFill>
                  <a:srgbClr val="C00000"/>
                </a:solidFill>
                <a:latin typeface="Comic Sans MS" panose="030F0702030302020204" pitchFamily="66" charset="0"/>
              </a:rPr>
              <a:t>different</a:t>
            </a:r>
          </a:p>
          <a:p>
            <a:r>
              <a:rPr lang="en-US" altLang="en-US" sz="2100" dirty="0">
                <a:solidFill>
                  <a:srgbClr val="C00000"/>
                </a:solidFill>
                <a:latin typeface="Comic Sans MS" panose="030F0702030302020204" pitchFamily="66" charset="0"/>
              </a:rPr>
              <a:t>particles</a:t>
            </a:r>
            <a:r>
              <a:rPr lang="en-US" altLang="en-US" sz="2100" dirty="0">
                <a:latin typeface="Comic Sans MS" panose="030F0702030302020204" pitchFamily="66" charset="0"/>
              </a:rPr>
              <a:t>.  These rates can be impacted by the following: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uiExpand="1" build="p"/>
      <p:bldP spid="481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Law of Conservation of Mass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1628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Proposed by Antoine Lavoisier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>
                <a:latin typeface="Comic Sans MS" panose="030F0702030302020204" pitchFamily="66" charset="0"/>
              </a:rPr>
              <a:t>In a chemical reaction, atoms are neither created nor destroyed.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>
                <a:latin typeface="Comic Sans MS" panose="030F0702030302020204" pitchFamily="66" charset="0"/>
              </a:rPr>
              <a:t>All atoms present in the reactants are also present in the products.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2000" dirty="0">
                <a:latin typeface="Comic Sans MS" panose="030F0702030302020204" pitchFamily="66" charset="0"/>
              </a:rPr>
              <a:t>Chemical equations must account for/show the conservation of mass in balancing equations.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676400" y="4724400"/>
            <a:ext cx="3276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4800" b="1">
                <a:latin typeface="Comic Sans MS" panose="030F0702030302020204" pitchFamily="66" charset="0"/>
              </a:rPr>
              <a:t> </a:t>
            </a:r>
            <a:r>
              <a:rPr lang="en-US" altLang="en-US" sz="4800">
                <a:latin typeface="Comic Sans MS" panose="030F0702030302020204" pitchFamily="66" charset="0"/>
              </a:rPr>
              <a:t>H</a:t>
            </a:r>
            <a:r>
              <a:rPr lang="en-US" altLang="en-US" sz="4800" baseline="-25000">
                <a:latin typeface="Comic Sans MS" panose="030F0702030302020204" pitchFamily="66" charset="0"/>
              </a:rPr>
              <a:t>2</a:t>
            </a:r>
            <a:r>
              <a:rPr lang="en-US" altLang="en-US" sz="4800">
                <a:latin typeface="Comic Sans MS" panose="030F0702030302020204" pitchFamily="66" charset="0"/>
              </a:rPr>
              <a:t>  +  O</a:t>
            </a:r>
            <a:r>
              <a:rPr lang="en-US" altLang="en-US" sz="4800" baseline="-25000">
                <a:latin typeface="Comic Sans MS" panose="030F0702030302020204" pitchFamily="66" charset="0"/>
              </a:rPr>
              <a:t>2</a:t>
            </a:r>
            <a:endParaRPr lang="en-US" altLang="en-US" sz="4800">
              <a:latin typeface="Comic Sans MS" panose="030F0702030302020204" pitchFamily="66" charset="0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6019800" y="4724400"/>
            <a:ext cx="205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4800">
                <a:latin typeface="Comic Sans MS" panose="030F0702030302020204" pitchFamily="66" charset="0"/>
                <a:sym typeface="Wingdings" panose="05000000000000000000" pitchFamily="2" charset="2"/>
              </a:rPr>
              <a:t>H</a:t>
            </a:r>
            <a:r>
              <a:rPr lang="en-US" altLang="en-US" sz="4800" baseline="-2500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altLang="en-US" sz="4800">
                <a:latin typeface="Comic Sans MS" panose="030F0702030302020204" pitchFamily="66" charset="0"/>
                <a:sym typeface="Wingdings" panose="05000000000000000000" pitchFamily="2" charset="2"/>
              </a:rPr>
              <a:t>O</a:t>
            </a:r>
            <a:endParaRPr lang="en-US" altLang="en-US" sz="480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4953000" y="4724400"/>
            <a:ext cx="609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ym typeface="Wingdings" panose="05000000000000000000" pitchFamily="2" charset="2"/>
              </a:rPr>
              <a:t></a:t>
            </a:r>
            <a:endParaRPr lang="en-US" altLang="en-US" sz="4800"/>
          </a:p>
        </p:txBody>
      </p:sp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1676400" y="3962400"/>
            <a:ext cx="6246813" cy="66675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700" b="1">
                <a:latin typeface="Comic Sans MS" panose="030F0702030302020204" pitchFamily="66" charset="0"/>
              </a:rPr>
              <a:t>In its present form, does this chemical equation show a </a:t>
            </a:r>
          </a:p>
          <a:p>
            <a:pPr algn="ctr"/>
            <a:r>
              <a:rPr lang="en-US" altLang="en-US" sz="1700" b="1">
                <a:latin typeface="Comic Sans MS" panose="030F0702030302020204" pitchFamily="66" charset="0"/>
              </a:rPr>
              <a:t>conservation of mass? </a:t>
            </a: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2667000" y="5791200"/>
            <a:ext cx="4495800" cy="66675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700" b="1">
                <a:latin typeface="Comic Sans MS" panose="030F0702030302020204" pitchFamily="66" charset="0"/>
              </a:rPr>
              <a:t>How would you balance this equation to </a:t>
            </a:r>
          </a:p>
          <a:p>
            <a:pPr algn="ctr"/>
            <a:r>
              <a:rPr lang="en-US" altLang="en-US" sz="1700" b="1">
                <a:latin typeface="Comic Sans MS" panose="030F0702030302020204" pitchFamily="66" charset="0"/>
              </a:rPr>
              <a:t>show the conservation of mass?</a:t>
            </a:r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1657350" y="4724400"/>
            <a:ext cx="555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5943600" y="4724400"/>
            <a:ext cx="5556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8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397000" y="5562600"/>
            <a:ext cx="9096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>
                <a:latin typeface="Comic Sans MS" panose="030F0702030302020204" pitchFamily="66" charset="0"/>
              </a:rPr>
              <a:t>Reactants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397000" y="5867400"/>
            <a:ext cx="914400" cy="555625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latin typeface="Comic Sans MS" panose="030F0702030302020204" pitchFamily="66" charset="0"/>
              </a:rPr>
              <a:t>H </a:t>
            </a:r>
            <a:r>
              <a:rPr lang="en-US" alt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   2</a:t>
            </a:r>
          </a:p>
          <a:p>
            <a:r>
              <a:rPr lang="en-US" alt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O    2</a:t>
            </a:r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7594600" y="5562600"/>
            <a:ext cx="8096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200" b="1">
                <a:latin typeface="Comic Sans MS" panose="030F0702030302020204" pitchFamily="66" charset="0"/>
              </a:rPr>
              <a:t>Products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1968500" y="5905500"/>
            <a:ext cx="2778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</a:p>
          <a:p>
            <a:r>
              <a:rPr lang="en-US" altLang="en-US" sz="120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7543800" y="5867400"/>
            <a:ext cx="914400" cy="555625"/>
          </a:xfrm>
          <a:prstGeom prst="rect">
            <a:avLst/>
          </a:prstGeom>
          <a:solidFill>
            <a:srgbClr val="FFFFFF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latin typeface="Comic Sans MS" panose="030F0702030302020204" pitchFamily="66" charset="0"/>
              </a:rPr>
              <a:t>H </a:t>
            </a:r>
            <a:r>
              <a:rPr lang="en-US" alt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   2</a:t>
            </a:r>
          </a:p>
          <a:p>
            <a:r>
              <a:rPr lang="en-US" altLang="en-US" sz="1400">
                <a:latin typeface="Comic Sans MS" panose="030F0702030302020204" pitchFamily="66" charset="0"/>
                <a:sym typeface="Wingdings" panose="05000000000000000000" pitchFamily="2" charset="2"/>
              </a:rPr>
              <a:t>O    1</a:t>
            </a:r>
            <a:endParaRPr lang="en-US" altLang="en-US" sz="1400">
              <a:latin typeface="Comic Sans MS" panose="030F0702030302020204" pitchFamily="66" charset="0"/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8102600" y="5918200"/>
            <a:ext cx="277813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>
                <a:latin typeface="Comic Sans MS" panose="030F0702030302020204" pitchFamily="66" charset="0"/>
                <a:sym typeface="Wingdings" panose="05000000000000000000" pitchFamily="2" charset="2"/>
              </a:rPr>
              <a:t>4</a:t>
            </a:r>
          </a:p>
          <a:p>
            <a:r>
              <a:rPr lang="en-US" altLang="en-US" sz="120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0FFA-9BE6-4AED-85DF-CF6E333ACA0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  <p:bldP spid="50183" grpId="0"/>
      <p:bldP spid="50184" grpId="0" animBg="1"/>
      <p:bldP spid="50184" grpId="1" animBg="1"/>
      <p:bldP spid="50185" grpId="0" animBg="1"/>
      <p:bldP spid="50186" grpId="0"/>
      <p:bldP spid="50188" grpId="0"/>
      <p:bldP spid="50189" grpId="0"/>
      <p:bldP spid="50190" grpId="0" animBg="1"/>
      <p:bldP spid="50191" grpId="0"/>
      <p:bldP spid="50193" grpId="0" animBg="1"/>
      <p:bldP spid="50194" grpId="0" animBg="1"/>
      <p:bldP spid="501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DFCDF-51DE-4B75-A15F-691988DC5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981200"/>
          </a:xfrm>
        </p:spPr>
        <p:txBody>
          <a:bodyPr/>
          <a:lstStyle/>
          <a:p>
            <a:pPr algn="l"/>
            <a:r>
              <a:rPr lang="en-US" sz="3200" b="1" dirty="0"/>
              <a:t>       </a:t>
            </a:r>
            <a:r>
              <a:rPr lang="en-US" sz="3200" b="1" dirty="0">
                <a:sym typeface="Wingdings" panose="05000000000000000000" pitchFamily="2" charset="2"/>
              </a:rPr>
              <a:t> </a:t>
            </a:r>
            <a:r>
              <a:rPr lang="en-US" sz="3200" b="1" dirty="0"/>
              <a:t>Do the following chemical equations show a conservation of mass?</a:t>
            </a:r>
            <a:br>
              <a:rPr lang="en-US" sz="3200" b="1" dirty="0"/>
            </a:br>
            <a:r>
              <a:rPr lang="en-US" sz="3200" b="1" dirty="0"/>
              <a:t>If not, which elements are not balanced?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2FBB3-044E-4038-B455-8DCC127E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62200"/>
            <a:ext cx="7620000" cy="3505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2Fe + 3Cl</a:t>
            </a:r>
            <a:r>
              <a:rPr lang="en-US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  <a:sym typeface="Wingdings 3" panose="05040102010807070707" pitchFamily="18" charset="2"/>
              </a:rPr>
              <a:t></a:t>
            </a:r>
            <a:r>
              <a:rPr lang="en-US" dirty="0">
                <a:solidFill>
                  <a:srgbClr val="C00000"/>
                </a:solidFill>
                <a:latin typeface="Comic Sans MS" panose="030F0702030302020204" pitchFamily="66" charset="0"/>
              </a:rPr>
              <a:t> 2FeCl</a:t>
            </a:r>
            <a:r>
              <a:rPr lang="en-US" baseline="-25000" dirty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2Fe+ O</a:t>
            </a:r>
            <a:r>
              <a:rPr lang="en-US" baseline="-25000" dirty="0">
                <a:solidFill>
                  <a:srgbClr val="006600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mic Sans MS" panose="030F0702030302020204" pitchFamily="66" charset="0"/>
                <a:sym typeface="Wingdings 3" panose="05040102010807070707" pitchFamily="18" charset="2"/>
              </a:rPr>
              <a:t></a:t>
            </a:r>
            <a:r>
              <a:rPr 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 Fe</a:t>
            </a:r>
            <a:r>
              <a:rPr lang="en-US" baseline="-25000" dirty="0">
                <a:solidFill>
                  <a:srgbClr val="006600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solidFill>
                  <a:srgbClr val="006600"/>
                </a:solidFill>
                <a:latin typeface="Comic Sans MS" panose="030F0702030302020204" pitchFamily="66" charset="0"/>
              </a:rPr>
              <a:t>O</a:t>
            </a:r>
            <a:r>
              <a:rPr lang="en-US" baseline="-25000" dirty="0">
                <a:solidFill>
                  <a:srgbClr val="006600"/>
                </a:solidFill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latin typeface="Comic Sans MS" panose="030F0702030302020204" pitchFamily="66" charset="0"/>
              </a:rPr>
              <a:t>2H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+ O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  <a:sym typeface="Wingdings 3" panose="05040102010807070707" pitchFamily="18" charset="2"/>
              </a:rPr>
              <a:t> 2H</a:t>
            </a:r>
            <a:r>
              <a:rPr lang="en-US" baseline="-25000" dirty="0">
                <a:latin typeface="Comic Sans MS" panose="030F0702030302020204" pitchFamily="66" charset="0"/>
                <a:sym typeface="Wingdings 3" panose="05040102010807070707" pitchFamily="18" charset="2"/>
              </a:rPr>
              <a:t>2</a:t>
            </a:r>
            <a:r>
              <a:rPr lang="en-US" dirty="0">
                <a:latin typeface="Comic Sans MS" panose="030F0702030302020204" pitchFamily="66" charset="0"/>
                <a:sym typeface="Wingdings 3" panose="05040102010807070707" pitchFamily="18" charset="2"/>
              </a:rPr>
              <a:t>O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N</a:t>
            </a:r>
            <a:r>
              <a:rPr lang="en-US" baseline="-25000" dirty="0">
                <a:solidFill>
                  <a:srgbClr val="0000CC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 + H</a:t>
            </a:r>
            <a:r>
              <a:rPr lang="en-US" baseline="-25000" dirty="0">
                <a:solidFill>
                  <a:srgbClr val="0000CC"/>
                </a:solidFill>
                <a:latin typeface="Comic Sans MS" panose="030F0702030302020204" pitchFamily="66" charset="0"/>
              </a:rPr>
              <a:t>2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  <a:sym typeface="Wingdings 3" panose="05040102010807070707" pitchFamily="18" charset="2"/>
              </a:rPr>
              <a:t></a:t>
            </a:r>
            <a:r>
              <a:rPr lang="en-US" dirty="0">
                <a:solidFill>
                  <a:srgbClr val="0000CC"/>
                </a:solidFill>
                <a:latin typeface="Comic Sans MS" panose="030F0702030302020204" pitchFamily="66" charset="0"/>
              </a:rPr>
              <a:t> 2NH</a:t>
            </a:r>
            <a:r>
              <a:rPr lang="en-US" baseline="-25000" dirty="0">
                <a:solidFill>
                  <a:srgbClr val="0000CC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3367-4847-4B7F-ACE1-2C566151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A081CC-B012-46D6-B9F0-038DA9A99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Content Placeholder 9">
            <a:extLst>
              <a:ext uri="{FF2B5EF4-FFF2-40B4-BE49-F238E27FC236}">
                <a16:creationId xmlns:a16="http://schemas.microsoft.com/office/drawing/2014/main" id="{B98498F2-2B76-495A-9A41-F6696970A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701675"/>
            <a:ext cx="697426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CFD8D07-BFFC-496B-9D62-D4A59E637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1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en-US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47252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latin typeface="Comic Sans MS" panose="030F0702030302020204" pitchFamily="66" charset="0"/>
              </a:rPr>
              <a:t>Hints For Balancing Equations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648200"/>
          </a:xfrm>
        </p:spPr>
        <p:txBody>
          <a:bodyPr/>
          <a:lstStyle/>
          <a:p>
            <a:r>
              <a:rPr lang="en-US" altLang="en-US" sz="2000" u="sng">
                <a:latin typeface="Comic Sans MS" panose="030F0702030302020204" pitchFamily="66" charset="0"/>
              </a:rPr>
              <a:t>Count the atoms</a:t>
            </a:r>
          </a:p>
          <a:p>
            <a:pPr lvl="1"/>
            <a:r>
              <a:rPr lang="en-US" altLang="en-US" sz="2000" i="1">
                <a:latin typeface="Comic Sans MS" panose="030F0702030302020204" pitchFamily="66" charset="0"/>
              </a:rPr>
              <a:t>List the number of atoms of each element to see which elements must be balanced</a:t>
            </a:r>
          </a:p>
          <a:p>
            <a:r>
              <a:rPr lang="en-US" altLang="en-US" sz="2000" u="sng">
                <a:latin typeface="Comic Sans MS" panose="030F0702030302020204" pitchFamily="66" charset="0"/>
              </a:rPr>
              <a:t>Use a coefficient to add atoms to one side of the equation</a:t>
            </a:r>
          </a:p>
          <a:p>
            <a:pPr lvl="1"/>
            <a:r>
              <a:rPr lang="en-US" altLang="en-US" sz="2000" i="1">
                <a:latin typeface="Comic Sans MS" panose="030F0702030302020204" pitchFamily="66" charset="0"/>
              </a:rPr>
              <a:t>Start with the reactant or product that has the greatest number of different elements</a:t>
            </a:r>
          </a:p>
          <a:p>
            <a:r>
              <a:rPr lang="en-US" altLang="en-US" sz="2000" u="sng">
                <a:latin typeface="Comic Sans MS" panose="030F0702030302020204" pitchFamily="66" charset="0"/>
              </a:rPr>
              <a:t>Add a coefficient to another reactant or product</a:t>
            </a:r>
          </a:p>
          <a:p>
            <a:pPr lvl="1"/>
            <a:r>
              <a:rPr lang="en-US" altLang="en-US" sz="2000" i="1">
                <a:latin typeface="Comic Sans MS" panose="030F0702030302020204" pitchFamily="66" charset="0"/>
              </a:rPr>
              <a:t>Make sure that the coefficients in your balanced equation are the smallest whole numbers possible (they should have no common factor other than one)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798763" y="5791200"/>
            <a:ext cx="4005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en-US" b="1">
                <a:latin typeface="Comic Sans MS" panose="030F0702030302020204" pitchFamily="66" charset="0"/>
                <a:hlinkClick r:id="rId2"/>
              </a:rPr>
              <a:t>Tutorial on Balancing Equations</a:t>
            </a:r>
            <a:endParaRPr lang="en-US" altLang="en-US" b="1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4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/>
      <p:bldP spid="124931" grpId="0" uiExpand="1" build="p"/>
      <p:bldP spid="1249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Chemical Reactions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7391400" cy="381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1800" dirty="0">
                <a:latin typeface="Comic Sans MS" panose="030F0702030302020204" pitchFamily="66" charset="0"/>
                <a:hlinkClick r:id="rId2"/>
              </a:rPr>
              <a:t>https://www.youtube.com/watch?v=CgWHbpMVQ1U</a:t>
            </a:r>
            <a:endParaRPr lang="en-US" altLang="en-US" sz="18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1800" dirty="0">
                <a:latin typeface="Comic Sans MS" panose="030F0702030302020204" pitchFamily="66" charset="0"/>
              </a:rPr>
              <a:t>Objectives: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latin typeface="Comic Sans MS" panose="030F0702030302020204" pitchFamily="66" charset="0"/>
              </a:rPr>
              <a:t>Predict products of chemical reactions such as synthesis, decomposition, replacement, and combustion.</a:t>
            </a:r>
          </a:p>
          <a:p>
            <a:pPr lv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latin typeface="Comic Sans MS" panose="030F0702030302020204" pitchFamily="66" charset="0"/>
              </a:rPr>
              <a:t>Balance chemical equations with adherence to law of conservation of matter.</a:t>
            </a:r>
            <a:endParaRPr lang="en-US" altLang="en-US" sz="1800" dirty="0">
              <a:latin typeface="Comic Sans MS" panose="030F0702030302020204" pitchFamily="66" charset="0"/>
            </a:endParaRPr>
          </a:p>
          <a:p>
            <a:pPr lvl="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dirty="0">
                <a:latin typeface="Comic Sans MS" panose="030F0702030302020204" pitchFamily="66" charset="0"/>
              </a:rPr>
              <a:t>Review chemical change indicators such as precipitate, evolution of gas, color change, and absorption/release of heat.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B93-7E8B-4045-B703-00E134D0F65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914400"/>
          </a:xfrm>
        </p:spPr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Chemical Reactions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219199"/>
            <a:ext cx="7391400" cy="4887913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Learning Targets:</a:t>
            </a:r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>
                <a:latin typeface="Comic Sans MS" panose="030F0702030302020204" pitchFamily="66" charset="0"/>
              </a:rPr>
              <a:t>I will be able to:</a:t>
            </a:r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describe what happens to the elements in a chemical reaction.</a:t>
            </a:r>
          </a:p>
          <a:p>
            <a:pPr marL="365760" lvl="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review chemical change indicators such as precipitate, evolution of gas, color change, and absorption/release of heat.</a:t>
            </a:r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describe how the rate of a reaction can be changed.</a:t>
            </a:r>
          </a:p>
          <a:p>
            <a:pPr marL="365760" indent="-36576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omic Sans MS" panose="030F0702030302020204" pitchFamily="66" charset="0"/>
              </a:rPr>
              <a:t>apply the Law of Conservation of Mass to chemical reactions.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B93-7E8B-4045-B703-00E134D0F65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765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11" descr="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0352">
            <a:off x="5943600" y="6858000"/>
            <a:ext cx="533400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3114">
            <a:off x="5410200" y="6686550"/>
            <a:ext cx="539750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9" name="Picture 21" descr="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04599">
            <a:off x="5943600" y="6688138"/>
            <a:ext cx="533400" cy="33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1" name="Picture 23" descr="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3114">
            <a:off x="5562600" y="6686550"/>
            <a:ext cx="539750" cy="34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0" name="Picture 12" descr="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77727">
            <a:off x="8123238" y="6559550"/>
            <a:ext cx="1020762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0" name="Picture 22" descr="O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68702">
            <a:off x="7772400" y="6858000"/>
            <a:ext cx="1020763" cy="59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2" name="Picture 24" descr="Wa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20876">
            <a:off x="7145338" y="4116388"/>
            <a:ext cx="762000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Wa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2662">
            <a:off x="7104063" y="3870325"/>
            <a:ext cx="76200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13" name="Picture 25" descr="Wa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2662">
            <a:off x="7256463" y="4022725"/>
            <a:ext cx="762000" cy="53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Chemical Reaction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799" y="1447800"/>
            <a:ext cx="4832879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chemical reaction</a:t>
            </a:r>
            <a:r>
              <a:rPr lang="en-US" altLang="en-US" sz="20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 </a:t>
            </a:r>
            <a:r>
              <a:rPr lang="en-US" altLang="en-US" sz="2000" dirty="0">
                <a:latin typeface="Comic Sans MS" panose="030F0702030302020204" pitchFamily="66" charset="0"/>
              </a:rPr>
              <a:t>the process by which a chemical change occurs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Atoms are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rearranged</a:t>
            </a:r>
            <a:r>
              <a:rPr lang="en-US" altLang="en-US" sz="2000" dirty="0">
                <a:latin typeface="Comic Sans MS" panose="030F0702030302020204" pitchFamily="66" charset="0"/>
              </a:rPr>
              <a:t>, and chemical bonds are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broken and reformed</a:t>
            </a:r>
            <a:r>
              <a:rPr lang="en-US" altLang="en-US" sz="20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One or more substances change to </a:t>
            </a:r>
            <a:r>
              <a:rPr lang="en-US" altLang="en-US" sz="2000" dirty="0">
                <a:solidFill>
                  <a:srgbClr val="C00000"/>
                </a:solidFill>
                <a:latin typeface="Comic Sans MS" panose="030F0702030302020204" pitchFamily="66" charset="0"/>
              </a:rPr>
              <a:t>produce one or more different substances</a:t>
            </a:r>
            <a:r>
              <a:rPr lang="en-US" altLang="en-US" sz="20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 b="1" dirty="0">
                <a:latin typeface="Comic Sans MS" panose="030F0702030302020204" pitchFamily="66" charset="0"/>
              </a:rPr>
              <a:t>Types of Reactions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Synthesis</a:t>
            </a:r>
            <a:r>
              <a:rPr lang="en-US" altLang="en-US" sz="1800" dirty="0">
                <a:latin typeface="Comic Sans MS" panose="030F0702030302020204" pitchFamily="66" charset="0"/>
              </a:rPr>
              <a:t> (combining)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Decomposition</a:t>
            </a:r>
            <a:r>
              <a:rPr lang="en-US" altLang="en-US" sz="1800" dirty="0">
                <a:latin typeface="Comic Sans MS" panose="030F0702030302020204" pitchFamily="66" charset="0"/>
              </a:rPr>
              <a:t> (separating)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Combustion</a:t>
            </a:r>
            <a:r>
              <a:rPr lang="en-US" altLang="en-US" sz="1800" dirty="0">
                <a:latin typeface="Comic Sans MS" panose="030F0702030302020204" pitchFamily="66" charset="0"/>
              </a:rPr>
              <a:t> (burning)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Single, Displacement/Replacement </a:t>
            </a:r>
            <a:r>
              <a:rPr lang="en-US" altLang="en-US" sz="1800" dirty="0">
                <a:latin typeface="Comic Sans MS" panose="030F0702030302020204" pitchFamily="66" charset="0"/>
              </a:rPr>
              <a:t>(single switch)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>
                <a:solidFill>
                  <a:srgbClr val="0000FF"/>
                </a:solidFill>
                <a:latin typeface="Comic Sans MS" panose="030F0702030302020204" pitchFamily="66" charset="0"/>
              </a:rPr>
              <a:t>Double Displacement/Replacement </a:t>
            </a:r>
            <a:r>
              <a:rPr lang="en-US" altLang="en-US" sz="1800" dirty="0">
                <a:latin typeface="Comic Sans MS" panose="030F0702030302020204" pitchFamily="66" charset="0"/>
              </a:rPr>
              <a:t>(double switch)</a:t>
            </a:r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endParaRPr lang="en-US" altLang="en-US" sz="1800" dirty="0">
              <a:latin typeface="Comic Sans MS" panose="030F0702030302020204" pitchFamily="66" charset="0"/>
            </a:endParaRPr>
          </a:p>
        </p:txBody>
      </p:sp>
      <p:pic>
        <p:nvPicPr>
          <p:cNvPr id="12301" name="Picture 13" descr="Wat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20876">
            <a:off x="6992938" y="3963988"/>
            <a:ext cx="762000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j023635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362200"/>
            <a:ext cx="174148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j023635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6553200" y="4114800"/>
            <a:ext cx="1752600" cy="1436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16" name="AutoShape 28"/>
          <p:cNvSpPr>
            <a:spLocks noChangeArrowheads="1"/>
          </p:cNvSpPr>
          <p:nvPr/>
        </p:nvSpPr>
        <p:spPr bwMode="auto">
          <a:xfrm rot="1112937">
            <a:off x="5334000" y="6438900"/>
            <a:ext cx="1371600" cy="8382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AutoShape 30"/>
          <p:cNvSpPr>
            <a:spLocks noChangeArrowheads="1"/>
          </p:cNvSpPr>
          <p:nvPr/>
        </p:nvSpPr>
        <p:spPr bwMode="auto">
          <a:xfrm rot="-1063419">
            <a:off x="7753350" y="6438900"/>
            <a:ext cx="1390650" cy="838200"/>
          </a:xfrm>
          <a:prstGeom prst="can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8712200" y="6521450"/>
            <a:ext cx="431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O</a:t>
            </a:r>
            <a:r>
              <a:rPr lang="en-US" altLang="en-US" sz="1600" b="1" baseline="-25000">
                <a:latin typeface="Comic Sans MS" panose="030F0702030302020204" pitchFamily="66" charset="0"/>
              </a:rPr>
              <a:t>2</a:t>
            </a:r>
            <a:endParaRPr lang="en-US" altLang="en-US" sz="1600" b="1">
              <a:latin typeface="Comic Sans MS" panose="030F0702030302020204" pitchFamily="66" charset="0"/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5334000" y="6521450"/>
            <a:ext cx="425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latin typeface="Comic Sans MS" panose="030F0702030302020204" pitchFamily="66" charset="0"/>
              </a:rPr>
              <a:t>H</a:t>
            </a:r>
            <a:r>
              <a:rPr lang="en-US" altLang="en-US" sz="1600" b="1" baseline="-25000">
                <a:latin typeface="Comic Sans MS" panose="030F0702030302020204" pitchFamily="66" charset="0"/>
              </a:rPr>
              <a:t>2</a:t>
            </a:r>
            <a:endParaRPr lang="en-US" altLang="en-US" sz="1600" b="1">
              <a:latin typeface="Comic Sans MS" panose="030F0702030302020204" pitchFamily="66" charset="0"/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5943600" y="1676400"/>
            <a:ext cx="1430338" cy="88265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dirty="0">
                <a:latin typeface="Comic Sans MS" panose="030F0702030302020204" pitchFamily="66" charset="0"/>
              </a:rPr>
              <a:t>What does </a:t>
            </a:r>
          </a:p>
          <a:p>
            <a:pPr algn="ctr"/>
            <a:r>
              <a:rPr lang="en-US" altLang="en-US" sz="1600" dirty="0">
                <a:latin typeface="Comic Sans MS" panose="030F0702030302020204" pitchFamily="66" charset="0"/>
              </a:rPr>
              <a:t>H</a:t>
            </a:r>
            <a:r>
              <a:rPr lang="en-US" altLang="en-US" sz="16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1600" dirty="0">
                <a:latin typeface="Comic Sans MS" panose="030F0702030302020204" pitchFamily="66" charset="0"/>
              </a:rPr>
              <a:t> &amp; O</a:t>
            </a:r>
            <a:r>
              <a:rPr lang="en-US" altLang="en-US" sz="16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1600" dirty="0">
                <a:latin typeface="Comic Sans MS" panose="030F0702030302020204" pitchFamily="66" charset="0"/>
              </a:rPr>
              <a:t> gas</a:t>
            </a:r>
          </a:p>
          <a:p>
            <a:pPr algn="ctr"/>
            <a:r>
              <a:rPr lang="en-US" altLang="en-US" sz="1600" dirty="0">
                <a:latin typeface="Comic Sans MS" panose="030F0702030302020204" pitchFamily="66" charset="0"/>
              </a:rPr>
              <a:t>create?</a:t>
            </a: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295400" y="5562600"/>
            <a:ext cx="3738563" cy="830997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dirty="0">
                <a:latin typeface="Comic Sans MS" panose="030F0702030302020204" pitchFamily="66" charset="0"/>
              </a:rPr>
              <a:t>Out of the five types of reactions, which would describe the chemical reaction taking place to the right?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C0B93-7E8B-4045-B703-00E134D0F65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955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6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32948E-6 C -0.02569 -0.04948 -0.0559 -0.10404 -0.05347 -0.12393 C -0.0533 -0.12439 -0.03958 -0.12462 -0.04166 -0.13433 C -0.04271 -0.13942 -0.04965 -0.15191 -0.05364 -0.16115 C -0.06545 -0.18335 -0.07899 -0.2067 -0.08923 -0.22011 C -0.09323 -0.2252 -0.09965 -0.23167 -0.0993 -0.23121 C -0.1059 -0.24185 -0.11111 -0.2511 -0.11719 -0.25942 C -0.12326 -0.27214 -0.12986 -0.28439 -0.13541 -0.29688 C -0.14739 -0.32347 -0.13594 -0.33295 -0.13489 -0.33433 C -0.13524 -0.3415 -0.13715 -0.34404 -0.14097 -0.35514 L -0.14097 -0.34451 " pathEditMode="relative" rAng="-2032430" ptsTypes="fffffffffAA">
                                      <p:cBhvr>
                                        <p:cTn id="87" dur="2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0" y="-17642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66 0.05595 C 0.04809 0.05087 0.04618 0.04647 0.04514 0.04162 C 0.04289 0.0326 0.04011 0.01364 0.04011 0.01457 C 0.04132 -0.02081 0.03629 -0.07538 0.05695 -0.09341 C 0.07171 -0.10659 0.09115 -0.10659 0.10678 -0.1126 C 0.11372 -0.11561 0.1283 -0.12185 0.1283 -0.12116 C 0.13646 -0.13202 0.14966 -0.15884 0.14966 -0.15792 C 0.15243 -0.17642 0.15313 -0.19329 0.1448 -0.20532 C 0.14011 -0.21202 0.13039 -0.22405 0.13039 -0.22382 C 0.12813 -0.24 0.12379 -0.24601 0.12101 -0.26127 C 0.12865 -0.30566 0.13924 -0.28347 0.16875 -0.28046 C 0.18959 -0.28347 0.19705 -0.28277 0.21372 -0.29434 C 0.22657 -0.33249 0.22275 -0.30751 0.22813 -0.3778 C 0.22865 -0.38451 0.23073 -0.39653 0.23073 -0.3963 " pathEditMode="relative" rAng="0" ptsTypes="fffffffffffffA">
                                      <p:cBhvr>
                                        <p:cTn id="89" dur="2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85" y="-22636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5.55556E-7 -1.7341E-6 C 0.01233 -0.0104 -0.00208 -1.7341E-6 0.02257 -1.7341E-6 C 0.02743 -1.7341E-6 0.03212 -0.00277 0.03698 -0.00439 C 0.04306 -0.01179 0.04601 -0.01942 0.05156 -0.02798 C 0.05469 -0.0393 0.05573 -0.04994 0.05972 -0.05988 C 0.05903 -0.06751 0.05955 -0.0763 0.05799 -0.08347 C 0.05712 -0.0874 0.05521 -0.08994 0.05313 -0.09156 C 0.04375 -0.09919 0.03385 -0.09919 0.02448 -0.10751 C 0.02396 -0.10821 0.01788 -0.12185 0.01788 -0.12347 C 0.01788 -0.14959 0.02379 -0.15468 0.03056 -0.1667 C 0.03247 -0.16948 0.03351 -0.17595 0.03542 -0.17826 C 0.04219 -0.18751 0.05035 -0.18451 0.05799 -0.18613 C 0.0724 -0.19838 0.04965 -0.17896 0.07066 -0.19792 C 0.07396 -0.20115 0.08038 -0.20624 0.08038 -0.20555 C 0.08385 -0.21433 0.08733 -0.22404 0.09028 -0.23376 C 0.09254 -0.24162 0.09653 -0.25803 0.09653 -0.25734 C 0.09479 -0.28254 0.08924 -0.30312 0.08212 -0.32115 C 0.08472 -0.34081 0.0908 -0.34266 0.09809 -0.34844 C 0.10469 -0.36532 0.10538 -0.36832 0.10799 -0.39191 C 0.10573 -0.4111 0.10226 -0.42613 0.09653 -0.4393 C 0.09566 -0.4467 0.09531 -0.46289 0.09167 -0.46289 " pathEditMode="relative" rAng="0" ptsTypes="ffffffffffffffffffffA">
                                      <p:cBhvr>
                                        <p:cTn id="91" dur="2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95" y="-23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1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00" presetID="0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42775E-6 C 0.0033 -0.07283 0.01511 -0.15699 -0.03281 -0.1748 C -0.03351 -0.1748 -0.08541 -0.16323 -0.09583 -0.1748 C -0.10156 -0.18127 -0.09948 -0.20046 -0.10121 -0.21341 C -0.09896 -0.2467 -0.09305 -0.28277 -0.07951 -0.30659 C -0.07448 -0.31537 -0.06302 -0.32786 -0.06302 -0.32717 C -0.05764 -0.34381 -0.0559 -0.35861 -0.04913 -0.37225 C -0.05017 -0.39052 -0.04948 -0.40901 -0.05191 -0.42682 C -0.05694 -0.46566 -0.11684 -0.46428 -0.12326 -0.46497 C -0.13472 -0.4726 -0.13177 -0.47676 -0.13958 -0.49225 L -0.12048 -0.48115 " pathEditMode="relative" rAng="0" ptsTypes="fffffffffAA">
                                      <p:cBhvr>
                                        <p:cTn id="101" dur="2000" fill="hold"/>
                                        <p:tgtEl>
                                          <p:spTgt spid="123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33" y="-24624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4971E-6 C 0.01337 -0.00971 -0.00225 -1.84971E-6 0.02431 -1.84971E-6 C 0.02952 -1.84971E-6 0.03455 -0.00254 0.03976 -0.00416 C 0.04618 -0.01087 0.04948 -0.0178 0.05539 -0.02589 C 0.05886 -0.0363 0.0599 -0.04601 0.06424 -0.05526 C 0.06337 -0.06243 0.06407 -0.07029 0.06233 -0.07699 C 0.06146 -0.08069 0.05938 -0.08277 0.05712 -0.08439 C 0.04705 -0.09156 0.03629 -0.09156 0.02622 -0.09919 C 0.02587 -0.09965 0.0191 -0.11237 0.0191 -0.11376 C 0.0191 -0.13803 0.02553 -0.14266 0.03282 -0.15376 C 0.0349 -0.15653 0.03612 -0.16231 0.03803 -0.16439 C 0.04532 -0.17295 0.05417 -0.17017 0.06233 -0.17179 C 0.07778 -0.18312 0.0533 -0.16508 0.07605 -0.18243 C 0.07952 -0.18566 0.08646 -0.19029 0.08646 -0.18959 C 0.09028 -0.19792 0.09393 -0.2067 0.09723 -0.21572 C 0.09948 -0.22289 0.10382 -0.23792 0.10382 -0.23745 C 0.10191 -0.26081 0.09601 -0.27977 0.08837 -0.29618 C 0.09115 -0.31445 0.09757 -0.3163 0.10556 -0.32139 C 0.11268 -0.33711 0.1132 -0.33988 0.11615 -0.36162 C 0.11372 -0.37942 0.11007 -0.39306 0.10382 -0.40532 C 0.10296 -0.41225 0.10261 -0.42705 0.09862 -0.42705 " pathEditMode="relative" rAng="0" ptsTypes="ffffffffffffffffffffA">
                                      <p:cBhvr>
                                        <p:cTn id="103" dur="20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94" y="-21364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93064E-6 C -0.00122 -0.00531 -0.00313 -0.00994 -0.004 -0.01502 C -0.00625 -0.0245 -0.00868 -0.04416 -0.00868 -0.04346 C -0.00747 -0.08046 -0.01216 -0.1378 0.00677 -0.15653 C 0.02014 -0.1704 0.03802 -0.1704 0.05225 -0.17664 C 0.05868 -0.17988 0.07187 -0.18659 0.07187 -0.18589 C 0.07934 -0.19722 0.09149 -0.2252 0.09149 -0.2245 C 0.09409 -0.2437 0.09461 -0.2615 0.08698 -0.27422 C 0.08264 -0.28115 0.07395 -0.29387 0.07395 -0.29341 C 0.0717 -0.31029 0.06788 -0.31676 0.06527 -0.33294 C 0.07239 -0.37942 0.08194 -0.35607 0.10885 -0.35306 C 0.12795 -0.35607 0.13489 -0.35537 0.15017 -0.36763 C 0.1618 -0.40739 0.15833 -0.38127 0.16319 -0.45502 C 0.16371 -0.46219 0.16562 -0.47468 0.16562 -0.47445 " pathEditMode="relative" rAng="0" ptsTypes="fffffffffffffA">
                                      <p:cBhvr>
                                        <p:cTn id="105" dur="2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-237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0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0" presetID="9" presetClass="exit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1" dur="3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3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27" presetID="9" presetClass="exit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8" dur="3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1" dur="30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34" presetID="9" presetClass="exit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3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9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3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57739E-6 L 0.07084 -0.05491 L 0.04861 -0.09939 L -0.00434 -0.12511 L -0.02187 -0.18837 L 0.02448 -0.21177 L 0.0599 -0.23007 L 0.06424 -0.28985 L 0.03542 -0.31047 L 0.01788 -0.33897 L 0.03542 -0.37025 L 0.07743 -0.40963 L 0.11059 -0.45922 L 0.14618 -0.64666 " pathEditMode="relative" rAng="0" ptsTypes="AAAAAAAAAAAAAA">
                                      <p:cBhvr>
                                        <p:cTn id="143" dur="2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-32345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62428E-6 L 0.08733 -0.04902 L 0.06007 -0.08833 L -0.00503 -0.11122 L -0.02656 -0.16763 L 0.03021 -0.18844 L 0.07379 -0.20463 L 0.07917 -0.25781 L 0.04375 -0.27584 L 0.02205 -0.30128 L 0.04375 -0.32879 L 0.09531 -0.36394 L 0.13629 -0.4081 L 0.18021 -0.57411 " pathEditMode="relative" rAng="0" ptsTypes="AAAAAAAAAAAAAA">
                                      <p:cBhvr>
                                        <p:cTn id="145" dur="20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74" y="-28717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955 -0.09549 L -0.05677 -0.15884 L -0.02795 -0.23584 L 0.02049 -0.3126 L -0.01475 -0.37063 L -0.03854 -0.39954 L -0.08107 -0.42612 L -0.12899 -0.50774 L -0.13142 -0.5711 L -0.12621 -0.61572 " pathEditMode="relative" rAng="0" ptsTypes="AAAAAAAAAA">
                                      <p:cBhvr>
                                        <p:cTn id="147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0" y="-26012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repeatCount="indefinite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1511 -0.05318 L -0.01718 -0.11908 L -0.00312 -0.19931 L 0.02032 -0.27931 L 0.0033 -0.33966 L -0.00833 -0.36995 L -0.02899 -0.39769 L -0.05243 -0.48278 L -0.05364 -0.5489 L -0.05104 -0.59561 " pathEditMode="relative" rAng="0" ptsTypes="AAAAAAAAAA">
                                      <p:cBhvr>
                                        <p:cTn id="149" dur="20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-27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uiExpand="1" build="p"/>
      <p:bldP spid="12319" grpId="0"/>
      <p:bldP spid="12322" grpId="0"/>
      <p:bldP spid="12324" grpId="0" animBg="1"/>
      <p:bldP spid="123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u="sng" dirty="0">
                <a:latin typeface="Comic Sans MS" panose="030F0702030302020204" pitchFamily="66" charset="0"/>
              </a:rPr>
              <a:t>Physical Change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physical change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 </a:t>
            </a:r>
            <a:r>
              <a:rPr lang="en-US" altLang="en-US" sz="2400" dirty="0">
                <a:latin typeface="Comic Sans MS" panose="030F0702030302020204" pitchFamily="66" charset="0"/>
              </a:rPr>
              <a:t>a change in shape, size, color, or state without a change in chemical composition</a:t>
            </a:r>
          </a:p>
          <a:p>
            <a:pPr>
              <a:lnSpc>
                <a:spcPct val="9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Physical change is a change that </a:t>
            </a:r>
            <a:r>
              <a:rPr lang="en-US" alt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is reversible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b="1" u="sng" dirty="0">
                <a:latin typeface="Comic Sans MS" panose="030F0702030302020204" pitchFamily="66" charset="0"/>
              </a:rPr>
              <a:t>Examples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tearing paper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cutting your hair</a:t>
            </a:r>
          </a:p>
          <a:p>
            <a:pPr lvl="1">
              <a:lnSpc>
                <a:spcPct val="90000"/>
              </a:lnSpc>
            </a:pPr>
            <a:r>
              <a:rPr lang="en-US" altLang="en-US" sz="2400" b="1" dirty="0">
                <a:latin typeface="Comic Sans MS" panose="030F0702030302020204" pitchFamily="66" charset="0"/>
              </a:rPr>
              <a:t>change in state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5867400" y="3407229"/>
            <a:ext cx="1638300" cy="13716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b="1" dirty="0">
                <a:latin typeface="Comic Sans MS" panose="030F0702030302020204" pitchFamily="66" charset="0"/>
              </a:rPr>
              <a:t>Physical changes </a:t>
            </a:r>
            <a:r>
              <a:rPr lang="en-US" altLang="en-US" sz="16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are not indicative of a chemical reaction.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Chemical Change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62000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chemical change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 </a:t>
            </a:r>
            <a:r>
              <a:rPr lang="en-US" altLang="en-US" sz="2400" dirty="0">
                <a:latin typeface="Comic Sans MS" panose="030F0702030302020204" pitchFamily="66" charset="0"/>
              </a:rPr>
              <a:t>a change in which a substance becomes another substance having different properties and chemical composition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Chemical changes are </a:t>
            </a:r>
            <a:r>
              <a:rPr lang="en-US" alt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not reversible using ordinary physical means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Chemical changes usually cause </a:t>
            </a:r>
            <a:r>
              <a:rPr lang="en-US" alt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production of heat, sound, light, odor, fizzing/foaming, color changes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dirty="0"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i="1" dirty="0">
                <a:latin typeface="Comic Sans MS" panose="030F0702030302020204" pitchFamily="66" charset="0"/>
              </a:rPr>
              <a:t>	</a:t>
            </a:r>
            <a:r>
              <a:rPr lang="en-US" altLang="en-US" sz="1800" b="1" i="1" u="sng" dirty="0">
                <a:latin typeface="Comic Sans MS" panose="030F0702030302020204" pitchFamily="66" charset="0"/>
              </a:rPr>
              <a:t>You usually need more than one of the above characteristics to be considered a chemical change!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en-US" altLang="en-US" sz="1400" b="1" i="1" u="sng" dirty="0"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u="sng" dirty="0">
                <a:latin typeface="Comic Sans MS" panose="030F0702030302020204" pitchFamily="66" charset="0"/>
              </a:rPr>
              <a:t>Examples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</a:rPr>
              <a:t>mixing vinegar &amp; baking soda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</a:rPr>
              <a:t>	burning a piece of wood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</a:rPr>
              <a:t>soured milk</a:t>
            </a:r>
            <a:endParaRPr lang="en-US" altLang="en-US" dirty="0"/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2209800" y="5867400"/>
            <a:ext cx="5410200" cy="63817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>
                <a:latin typeface="Comic Sans MS" panose="030F0702030302020204" pitchFamily="66" charset="0"/>
              </a:rPr>
              <a:t>A chemical analysis is the only 100% way to know a </a:t>
            </a:r>
          </a:p>
          <a:p>
            <a:pPr algn="ctr"/>
            <a:r>
              <a:rPr lang="en-US" altLang="en-US" sz="1600">
                <a:latin typeface="Comic Sans MS" panose="030F0702030302020204" pitchFamily="66" charset="0"/>
              </a:rPr>
              <a:t>chemical change has occurred.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5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59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/>
      <p:bldP spid="125955" grpId="0" uiExpand="1" build="p"/>
      <p:bldP spid="1259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Chemical Equations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72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b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chemical equations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: </a:t>
            </a:r>
            <a:r>
              <a:rPr lang="en-US" altLang="en-US" sz="2400" dirty="0">
                <a:latin typeface="Comic Sans MS" panose="030F0702030302020204" pitchFamily="66" charset="0"/>
              </a:rPr>
              <a:t>shorthand form for writing what reactants are used and what products are formed in a chemical reaction 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latin typeface="Comic Sans MS" panose="030F0702030302020204" pitchFamily="66" charset="0"/>
              </a:rPr>
              <a:t>Chemical equations sometimes show </a:t>
            </a:r>
            <a:r>
              <a:rPr lang="en-US" altLang="en-US" sz="2400" dirty="0">
                <a:solidFill>
                  <a:srgbClr val="C00000"/>
                </a:solidFill>
                <a:latin typeface="Comic Sans MS" panose="030F0702030302020204" pitchFamily="66" charset="0"/>
              </a:rPr>
              <a:t>whether energy is produced or absorbed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latin typeface="Comic Sans MS" panose="030F0702030302020204" pitchFamily="66" charset="0"/>
              </a:rPr>
              <a:t>Examples:</a:t>
            </a:r>
            <a:endParaRPr lang="en-US" altLang="en-US" sz="1400" dirty="0">
              <a:latin typeface="Comic Sans MS" panose="030F0702030302020204" pitchFamily="66" charset="0"/>
            </a:endParaRPr>
          </a:p>
          <a:p>
            <a:pPr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2H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+</a:t>
            </a:r>
            <a:r>
              <a:rPr lang="en-US" altLang="en-US" sz="2400" dirty="0">
                <a:latin typeface="Comic Sans MS" panose="030F0702030302020204" pitchFamily="66" charset="0"/>
              </a:rPr>
              <a:t> O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 2H</a:t>
            </a:r>
            <a:r>
              <a:rPr lang="en-US" altLang="en-US" sz="2400" baseline="-25000" dirty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O</a:t>
            </a:r>
          </a:p>
          <a:p>
            <a:pPr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CH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4</a:t>
            </a:r>
            <a:r>
              <a:rPr lang="en-US" altLang="en-US" sz="2400" dirty="0">
                <a:latin typeface="Comic Sans MS" panose="030F0702030302020204" pitchFamily="66" charset="0"/>
              </a:rPr>
              <a:t> 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+</a:t>
            </a:r>
            <a:r>
              <a:rPr lang="en-US" altLang="en-US" sz="2400" dirty="0">
                <a:latin typeface="Comic Sans MS" panose="030F0702030302020204" pitchFamily="66" charset="0"/>
              </a:rPr>
              <a:t> 2O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  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omic Sans MS" panose="030F0702030302020204" pitchFamily="66" charset="0"/>
              </a:rPr>
              <a:t>  CO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  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+</a:t>
            </a:r>
            <a:r>
              <a:rPr lang="en-US" altLang="en-US" sz="2400" dirty="0">
                <a:latin typeface="Comic Sans MS" panose="030F0702030302020204" pitchFamily="66" charset="0"/>
              </a:rPr>
              <a:t>  2H</a:t>
            </a:r>
            <a:r>
              <a:rPr lang="en-US" altLang="en-US" sz="24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</a:rPr>
              <a:t>O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</a:t>
            </a:r>
            <a:r>
              <a:rPr lang="en-US" altLang="en-US" sz="2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</a:t>
            </a:r>
            <a:r>
              <a:rPr lang="en-US" altLang="en-US" sz="2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12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</a:t>
            </a:r>
            <a:r>
              <a:rPr lang="en-US" altLang="en-US" sz="2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6O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6CO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6H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 </a:t>
            </a:r>
            <a:r>
              <a:rPr lang="en-US" altLang="en-US" sz="2400" b="1" dirty="0">
                <a:solidFill>
                  <a:srgbClr val="FF33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+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energy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Chemical Equations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620000" cy="4572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b="1" u="sng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chemical formula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Comic Sans MS" panose="030F0702030302020204" pitchFamily="66" charset="0"/>
              </a:rPr>
              <a:t>a combination of symbols that indicates the chemical composition of a substance</a:t>
            </a:r>
            <a:endParaRPr lang="en-US" altLang="en-US" sz="2400" dirty="0">
              <a:solidFill>
                <a:srgbClr val="000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b="1" u="sng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coefficient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t</a:t>
            </a:r>
            <a:r>
              <a:rPr lang="en-US" sz="2400" dirty="0">
                <a:latin typeface="Comic Sans MS" panose="030F0702030302020204" pitchFamily="66" charset="0"/>
              </a:rPr>
              <a:t>he number in front of a chemical formula that tells us how many molecules of a given formula are present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b="1" u="sng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subscript</a:t>
            </a:r>
            <a:r>
              <a:rPr lang="en-US" altLang="en-US" sz="2400" b="1" dirty="0">
                <a:solidFill>
                  <a:srgbClr val="0000FF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a number after an element’s chemical symbol that </a:t>
            </a:r>
            <a:r>
              <a:rPr lang="en-US" sz="2400" dirty="0">
                <a:latin typeface="Comic Sans MS" panose="030F0702030302020204" pitchFamily="66" charset="0"/>
              </a:rPr>
              <a:t>tells us how many atoms there are </a:t>
            </a:r>
            <a:r>
              <a:rPr lang="en-US" sz="2400" i="1" dirty="0">
                <a:latin typeface="Comic Sans MS" panose="030F0702030302020204" pitchFamily="66" charset="0"/>
              </a:rPr>
              <a:t>within</a:t>
            </a:r>
            <a:r>
              <a:rPr lang="en-US" sz="2400" dirty="0">
                <a:latin typeface="Comic Sans MS" panose="030F0702030302020204" pitchFamily="66" charset="0"/>
              </a:rPr>
              <a:t> a compound</a:t>
            </a:r>
            <a:endParaRPr lang="en-US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551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Comic Sans MS" panose="030F0702030302020204" pitchFamily="66" charset="0"/>
              </a:rPr>
              <a:t>Components of a Chemical Equation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362450" y="5257800"/>
            <a:ext cx="1352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3581400" y="2378075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2667000" y="2378075"/>
            <a:ext cx="228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10400" y="231775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524000" y="2835275"/>
            <a:ext cx="3276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4800" b="1" dirty="0">
                <a:latin typeface="Comic Sans MS" panose="030F0702030302020204" pitchFamily="66" charset="0"/>
              </a:rPr>
              <a:t> </a:t>
            </a:r>
            <a:r>
              <a:rPr lang="en-US" altLang="en-US" sz="4800" dirty="0">
                <a:latin typeface="Comic Sans MS" panose="030F0702030302020204" pitchFamily="66" charset="0"/>
              </a:rPr>
              <a:t>2H</a:t>
            </a:r>
            <a:r>
              <a:rPr lang="en-US" altLang="en-US" sz="4800" baseline="-25000" dirty="0">
                <a:latin typeface="Comic Sans MS" panose="030F0702030302020204" pitchFamily="66" charset="0"/>
              </a:rPr>
              <a:t>2</a:t>
            </a:r>
            <a:r>
              <a:rPr lang="en-US" altLang="en-US" sz="4800" dirty="0">
                <a:latin typeface="Comic Sans MS" panose="030F0702030302020204" pitchFamily="66" charset="0"/>
              </a:rPr>
              <a:t> + O</a:t>
            </a:r>
            <a:r>
              <a:rPr lang="en-US" altLang="en-US" sz="4800" baseline="-25000" dirty="0">
                <a:latin typeface="Comic Sans MS" panose="030F0702030302020204" pitchFamily="66" charset="0"/>
              </a:rPr>
              <a:t>2</a:t>
            </a:r>
            <a:endParaRPr lang="en-US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5943600" y="2835275"/>
            <a:ext cx="2057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4800">
                <a:latin typeface="Comic Sans MS" panose="030F0702030302020204" pitchFamily="66" charset="0"/>
                <a:sym typeface="Wingdings" panose="05000000000000000000" pitchFamily="2" charset="2"/>
              </a:rPr>
              <a:t>2H</a:t>
            </a:r>
            <a:r>
              <a:rPr lang="en-US" altLang="en-US" sz="4800" baseline="-2500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altLang="en-US" sz="4800">
                <a:latin typeface="Comic Sans MS" panose="030F0702030302020204" pitchFamily="66" charset="0"/>
                <a:sym typeface="Wingdings" panose="05000000000000000000" pitchFamily="2" charset="2"/>
              </a:rPr>
              <a:t>O</a:t>
            </a:r>
            <a:endParaRPr lang="en-US" altLang="en-US" sz="4800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48200" y="2743200"/>
            <a:ext cx="762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>
                <a:sym typeface="Wingdings" panose="05000000000000000000" pitchFamily="2" charset="2"/>
              </a:rPr>
              <a:t></a:t>
            </a:r>
            <a:endParaRPr lang="en-US" altLang="en-US" sz="4800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981200" y="50292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800" b="1" i="1">
                <a:latin typeface="Comic Sans MS" panose="030F0702030302020204" pitchFamily="66" charset="0"/>
              </a:rPr>
              <a:t>(Reactants)</a:t>
            </a:r>
            <a:endParaRPr lang="en-US" altLang="en-US" sz="2800" b="1" i="1"/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5867400" y="4979988"/>
            <a:ext cx="19097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i="1">
                <a:latin typeface="Comic Sans MS" panose="030F0702030302020204" pitchFamily="66" charset="0"/>
              </a:rPr>
              <a:t>(Products)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419600" y="4724400"/>
            <a:ext cx="111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>
                <a:latin typeface="Comic Sans MS" panose="030F0702030302020204" pitchFamily="66" charset="0"/>
              </a:rPr>
              <a:t>(Yield)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590800" y="1676400"/>
            <a:ext cx="1296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Chemical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Formulas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6318250" y="1676400"/>
            <a:ext cx="1296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Chemical 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Formula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2895600" y="4267200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Comic Sans MS" panose="030F0702030302020204" pitchFamily="66" charset="0"/>
              </a:rPr>
              <a:t>Subscripts</a:t>
            </a: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6019800" y="4191000"/>
            <a:ext cx="1531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9900"/>
                </a:solidFill>
                <a:latin typeface="Comic Sans MS" panose="030F0702030302020204" pitchFamily="66" charset="0"/>
              </a:rPr>
              <a:t>Coefficient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 flipV="1">
            <a:off x="2971800" y="374967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 flipV="1">
            <a:off x="3886200" y="374967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 flipV="1">
            <a:off x="6400800" y="3673475"/>
            <a:ext cx="304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1219200" y="5715000"/>
            <a:ext cx="6096000" cy="63817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 b="1" dirty="0">
                <a:latin typeface="Comic Sans MS" panose="030F0702030302020204" pitchFamily="66" charset="0"/>
              </a:rPr>
              <a:t>Sometimes you will see a “yields” sign that looks like this. </a:t>
            </a:r>
          </a:p>
          <a:p>
            <a:pPr algn="ctr"/>
            <a:r>
              <a:rPr lang="en-US" altLang="en-US" sz="1600" b="1" dirty="0">
                <a:latin typeface="Comic Sans MS" panose="030F0702030302020204" pitchFamily="66" charset="0"/>
              </a:rPr>
              <a:t>What do you think it means?</a:t>
            </a:r>
          </a:p>
        </p:txBody>
      </p:sp>
      <p:pic>
        <p:nvPicPr>
          <p:cNvPr id="13343" name="Picture 31" descr="reversible reaction yie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562600"/>
            <a:ext cx="1460500" cy="92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44" name="Line 32"/>
          <p:cNvSpPr>
            <a:spLocks noChangeShapeType="1"/>
          </p:cNvSpPr>
          <p:nvPr/>
        </p:nvSpPr>
        <p:spPr bwMode="auto">
          <a:xfrm flipV="1">
            <a:off x="6915150" y="606425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5" name="Oval 33"/>
          <p:cNvSpPr>
            <a:spLocks noChangeArrowheads="1"/>
          </p:cNvSpPr>
          <p:nvPr/>
        </p:nvSpPr>
        <p:spPr bwMode="auto">
          <a:xfrm>
            <a:off x="1676400" y="2819400"/>
            <a:ext cx="1447800" cy="914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3505200" y="2819400"/>
            <a:ext cx="1066800" cy="914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Oval 35"/>
          <p:cNvSpPr>
            <a:spLocks noChangeArrowheads="1"/>
          </p:cNvSpPr>
          <p:nvPr/>
        </p:nvSpPr>
        <p:spPr bwMode="auto">
          <a:xfrm>
            <a:off x="5943600" y="2743200"/>
            <a:ext cx="1981200" cy="914400"/>
          </a:xfrm>
          <a:prstGeom prst="ellipse">
            <a:avLst/>
          </a:prstGeom>
          <a:noFill/>
          <a:ln w="38100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Oval 36"/>
          <p:cNvSpPr>
            <a:spLocks noChangeArrowheads="1"/>
          </p:cNvSpPr>
          <p:nvPr/>
        </p:nvSpPr>
        <p:spPr bwMode="auto">
          <a:xfrm>
            <a:off x="5899150" y="2819400"/>
            <a:ext cx="609600" cy="838200"/>
          </a:xfrm>
          <a:prstGeom prst="ellipse">
            <a:avLst/>
          </a:prstGeom>
          <a:noFill/>
          <a:ln w="38100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Oval 37"/>
          <p:cNvSpPr>
            <a:spLocks noChangeArrowheads="1"/>
          </p:cNvSpPr>
          <p:nvPr/>
        </p:nvSpPr>
        <p:spPr bwMode="auto">
          <a:xfrm>
            <a:off x="1765300" y="2819400"/>
            <a:ext cx="609600" cy="838200"/>
          </a:xfrm>
          <a:prstGeom prst="ellipse">
            <a:avLst/>
          </a:prstGeom>
          <a:noFill/>
          <a:ln w="38100" cap="rnd">
            <a:solidFill>
              <a:srgbClr val="008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2590800" y="3244850"/>
            <a:ext cx="457200" cy="457200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1" name="Oval 39"/>
          <p:cNvSpPr>
            <a:spLocks noChangeArrowheads="1"/>
          </p:cNvSpPr>
          <p:nvPr/>
        </p:nvSpPr>
        <p:spPr bwMode="auto">
          <a:xfrm>
            <a:off x="3994150" y="3232150"/>
            <a:ext cx="457200" cy="457200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2" name="Oval 40"/>
          <p:cNvSpPr>
            <a:spLocks noChangeArrowheads="1"/>
          </p:cNvSpPr>
          <p:nvPr/>
        </p:nvSpPr>
        <p:spPr bwMode="auto">
          <a:xfrm>
            <a:off x="6753225" y="3232150"/>
            <a:ext cx="457200" cy="457200"/>
          </a:xfrm>
          <a:prstGeom prst="ellips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3" name="Text Box 41"/>
          <p:cNvSpPr txBox="1">
            <a:spLocks noChangeArrowheads="1"/>
          </p:cNvSpPr>
          <p:nvPr/>
        </p:nvSpPr>
        <p:spPr bwMode="auto">
          <a:xfrm>
            <a:off x="990600" y="3962400"/>
            <a:ext cx="1531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9900"/>
                </a:solidFill>
                <a:latin typeface="Comic Sans MS" panose="030F0702030302020204" pitchFamily="66" charset="0"/>
              </a:rPr>
              <a:t>Coefficient</a:t>
            </a: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V="1">
            <a:off x="1676400" y="3657600"/>
            <a:ext cx="228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5" name="Text Box 43"/>
          <p:cNvSpPr txBox="1">
            <a:spLocks noChangeArrowheads="1"/>
          </p:cNvSpPr>
          <p:nvPr/>
        </p:nvSpPr>
        <p:spPr bwMode="auto">
          <a:xfrm>
            <a:off x="7239000" y="3886200"/>
            <a:ext cx="134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Comic Sans MS" panose="030F0702030302020204" pitchFamily="66" charset="0"/>
              </a:rPr>
              <a:t>Subscript</a:t>
            </a:r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 flipH="1" flipV="1">
            <a:off x="7162800" y="36576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9F06B-13BA-436E-9AA0-1238A89A5EEC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8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2" grpId="0"/>
      <p:bldP spid="13324" grpId="0"/>
      <p:bldP spid="13325" grpId="0"/>
      <p:bldP spid="13327" grpId="0"/>
      <p:bldP spid="13328" grpId="0"/>
      <p:bldP spid="13329" grpId="0"/>
      <p:bldP spid="13330" grpId="0"/>
      <p:bldP spid="13332" grpId="0"/>
      <p:bldP spid="13333" grpId="0"/>
      <p:bldP spid="13334" grpId="0"/>
      <p:bldP spid="13341" grpId="0" animBg="1"/>
      <p:bldP spid="13353" grpId="0"/>
      <p:bldP spid="133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latin typeface="Comic Sans MS" panose="030F0702030302020204" pitchFamily="66" charset="0"/>
              </a:rPr>
              <a:t>Energy and Chemical Reactions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752600"/>
            <a:ext cx="3810000" cy="3733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800" b="1" dirty="0"/>
              <a:t>  </a:t>
            </a:r>
            <a:r>
              <a:rPr lang="en-US" altLang="en-US" sz="2000" b="1" u="sng" dirty="0">
                <a:latin typeface="Comic Sans MS" panose="030F0702030302020204" pitchFamily="66" charset="0"/>
              </a:rPr>
              <a:t>Exothermic  Reaction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A chemical reaction in which thermal energy is released</a:t>
            </a:r>
            <a:r>
              <a:rPr lang="en-US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The reactants have greater bond energy than the products.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+ 6O</a:t>
            </a:r>
            <a:r>
              <a:rPr lang="en-US" altLang="en-US" sz="1400" baseline="-25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6CO</a:t>
            </a:r>
            <a:r>
              <a:rPr lang="en-US" altLang="en-US" sz="1400" baseline="-25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+ 6H</a:t>
            </a:r>
            <a:r>
              <a:rPr lang="en-US" altLang="en-US" sz="1400" baseline="-25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 + energy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</a:rPr>
              <a:t>(respiration)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752600"/>
            <a:ext cx="3733800" cy="31242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mic Sans MS" panose="030F0702030302020204" pitchFamily="66" charset="0"/>
              </a:rPr>
              <a:t> </a:t>
            </a:r>
            <a:r>
              <a:rPr lang="en-US" altLang="en-US" sz="2000" b="1" u="sng" dirty="0">
                <a:latin typeface="Comic Sans MS" panose="030F0702030302020204" pitchFamily="66" charset="0"/>
              </a:rPr>
              <a:t>Endothermic Reaction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Comic Sans MS" panose="030F0702030302020204" pitchFamily="66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A chemical reaction in which thermal energy is absorbed</a:t>
            </a:r>
            <a:r>
              <a:rPr lang="en-US" altLang="en-US" sz="2000" dirty="0"/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typeface="Comic Sans MS" panose="030F0702030302020204" pitchFamily="66" charset="0"/>
              </a:rPr>
              <a:t>The products have greater bond energies than the reactants.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latin typeface="Comic Sans MS" panose="030F0702030302020204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6CO</a:t>
            </a:r>
            <a:r>
              <a:rPr lang="en-US" altLang="en-US" sz="1400" baseline="-25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+ 6H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 + energy 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C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12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</a:t>
            </a:r>
            <a:r>
              <a:rPr lang="en-US" altLang="en-US" sz="1400" baseline="-30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6 </a:t>
            </a:r>
            <a:r>
              <a:rPr lang="en-US" altLang="en-US" sz="14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+ 6O</a:t>
            </a:r>
            <a:r>
              <a:rPr lang="en-US" altLang="en-US" sz="1400" baseline="-25000" dirty="0">
                <a:solidFill>
                  <a:srgbClr val="0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2</a:t>
            </a:r>
            <a:r>
              <a:rPr lang="en-US" altLang="en-US" sz="1400" dirty="0"/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400" dirty="0">
                <a:latin typeface="Comic Sans MS" panose="030F0702030302020204" pitchFamily="66" charset="0"/>
              </a:rPr>
              <a:t>(photosynthesis)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876800" y="19050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143000" y="4953000"/>
            <a:ext cx="7581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600">
                <a:latin typeface="Comic Sans MS" panose="030F0702030302020204" pitchFamily="66" charset="0"/>
                <a:hlinkClick r:id="rId2"/>
              </a:rPr>
              <a:t>Chemistry Comes Alive! Sample Movies</a:t>
            </a:r>
            <a:endParaRPr lang="en-US" altLang="en-US" sz="1600">
              <a:latin typeface="Comic Sans MS" panose="030F0702030302020204" pitchFamily="66" charset="0"/>
            </a:endParaRPr>
          </a:p>
          <a:p>
            <a:pPr algn="ctr"/>
            <a:r>
              <a:rPr lang="en-US" altLang="en-US" sz="1600">
                <a:latin typeface="Comic Sans MS" panose="030F0702030302020204" pitchFamily="66" charset="0"/>
                <a:hlinkClick r:id="rId3"/>
              </a:rPr>
              <a:t>TeacherTube - Videos</a:t>
            </a:r>
            <a:endParaRPr lang="en-US" altLang="en-US" sz="1600">
              <a:latin typeface="Comic Sans MS" panose="030F0702030302020204" pitchFamily="66" charset="0"/>
            </a:endParaRPr>
          </a:p>
          <a:p>
            <a:pPr algn="ctr"/>
            <a:r>
              <a:rPr lang="en-US" altLang="en-US" sz="1600">
                <a:latin typeface="Comic Sans MS" panose="030F0702030302020204" pitchFamily="66" charset="0"/>
                <a:hlinkClick r:id="rId4"/>
              </a:rPr>
              <a:t>Chemistry Demonstration Videos </a:t>
            </a:r>
            <a:endParaRPr lang="en-US" altLang="en-US" sz="1600">
              <a:latin typeface="Comic Sans MS" panose="030F0702030302020204" pitchFamily="66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376488" y="5791200"/>
            <a:ext cx="4940300" cy="758825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Comic Sans MS" panose="030F0702030302020204" pitchFamily="66" charset="0"/>
              </a:rPr>
              <a:t>Can you think of other reactions where </a:t>
            </a:r>
          </a:p>
          <a:p>
            <a:pPr algn="ctr"/>
            <a:r>
              <a:rPr lang="en-US" altLang="en-US">
                <a:latin typeface="Comic Sans MS" panose="030F0702030302020204" pitchFamily="66" charset="0"/>
              </a:rPr>
              <a:t>energy is gained or released?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0FFA-9BE6-4AED-85DF-CF6E333ACA0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  <p:bldP spid="14340" grpId="0" build="p"/>
      <p:bldP spid="54274" grpId="0"/>
      <p:bldP spid="54275" grpId="0" animBg="1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11857</TotalTime>
  <Words>1054</Words>
  <Application>Microsoft Office PowerPoint</Application>
  <PresentationFormat>On-screen Show (4:3)</PresentationFormat>
  <Paragraphs>172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Notebook</vt:lpstr>
      <vt:lpstr>Chemical Reactions</vt:lpstr>
      <vt:lpstr>Chemical Reactions</vt:lpstr>
      <vt:lpstr>Chemical Reaction</vt:lpstr>
      <vt:lpstr>Physical Change</vt:lpstr>
      <vt:lpstr>Chemical Change</vt:lpstr>
      <vt:lpstr>Chemical Equations</vt:lpstr>
      <vt:lpstr>Chemical Equations</vt:lpstr>
      <vt:lpstr>Components of a Chemical Equation</vt:lpstr>
      <vt:lpstr>Energy and Chemical Reactions</vt:lpstr>
      <vt:lpstr>Rates of Chemical Reactions</vt:lpstr>
      <vt:lpstr>Law of Conservation of Mass</vt:lpstr>
      <vt:lpstr>        Do the following chemical equations show a conservation of mass? If not, which elements are not balanced?</vt:lpstr>
      <vt:lpstr>Hints For Balancing Equations</vt:lpstr>
      <vt:lpstr>Chemical Reactions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Bonds &amp; Reactions</dc:title>
  <dc:creator>John Jones</dc:creator>
  <cp:lastModifiedBy>Todd Peapenburg</cp:lastModifiedBy>
  <cp:revision>234</cp:revision>
  <cp:lastPrinted>2020-01-08T22:22:10Z</cp:lastPrinted>
  <dcterms:created xsi:type="dcterms:W3CDTF">2002-11-22T17:10:05Z</dcterms:created>
  <dcterms:modified xsi:type="dcterms:W3CDTF">2020-01-10T04:02:16Z</dcterms:modified>
</cp:coreProperties>
</file>