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319" r:id="rId4"/>
    <p:sldId id="259" r:id="rId5"/>
    <p:sldId id="318" r:id="rId6"/>
    <p:sldId id="260" r:id="rId7"/>
    <p:sldId id="261" r:id="rId8"/>
    <p:sldId id="263" r:id="rId9"/>
    <p:sldId id="266" r:id="rId10"/>
    <p:sldId id="268" r:id="rId11"/>
    <p:sldId id="257" r:id="rId12"/>
    <p:sldId id="275" r:id="rId13"/>
    <p:sldId id="276" r:id="rId14"/>
    <p:sldId id="277" r:id="rId15"/>
    <p:sldId id="269" r:id="rId16"/>
    <p:sldId id="279" r:id="rId17"/>
    <p:sldId id="280" r:id="rId18"/>
    <p:sldId id="281" r:id="rId19"/>
    <p:sldId id="272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9900"/>
    <a:srgbClr val="00CC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25" autoAdjust="0"/>
    <p:restoredTop sz="93679" autoAdjust="0"/>
  </p:normalViewPr>
  <p:slideViewPr>
    <p:cSldViewPr snapToGrid="0">
      <p:cViewPr varScale="1">
        <p:scale>
          <a:sx n="69" d="100"/>
          <a:sy n="69" d="100"/>
        </p:scale>
        <p:origin x="34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BD10D9-8AEA-4CD0-84BC-ACF57DF712F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C71C72-C8FE-46C0-9D21-13E56A4E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42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A533E-02EB-4778-953C-9EA5F961AFC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9B2C06-EA13-4134-A1E0-E07DA006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6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r>
              <a:rPr lang="en-US" dirty="0"/>
              <a:t>A way scientists convert units of</a:t>
            </a:r>
            <a:r>
              <a:rPr lang="en-US" baseline="0" dirty="0"/>
              <a:t> measurement</a:t>
            </a:r>
          </a:p>
          <a:p>
            <a:pPr marL="232943" indent="-232943">
              <a:buAutoNum type="arabicPeriod"/>
            </a:pPr>
            <a:r>
              <a:rPr lang="en-US" dirty="0"/>
              <a:t>Counting, determining mass, measuring</a:t>
            </a:r>
            <a:r>
              <a:rPr lang="en-US" baseline="0" dirty="0"/>
              <a:t> volume</a:t>
            </a:r>
          </a:p>
          <a:p>
            <a:pPr marL="232943" indent="-232943">
              <a:buAutoNum type="arabicPeriod"/>
            </a:pPr>
            <a:r>
              <a:rPr lang="en-US" baseline="0" dirty="0"/>
              <a:t>1000 mm/1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B2C06-EA13-4134-A1E0-E07DA006AD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3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702-B4FE-424A-8897-0F826D6D767C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A6ED-FD97-4FD9-9340-E52BE35807CA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2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5228-DB78-44C6-8429-46F04716CE1A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5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CBFA-DD52-452E-9E91-84ABF692AB64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2927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368A-CA7A-4A13-8036-ADE7D80EAFE7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22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CE9D-E9E0-4863-B475-0E6DD91679D5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3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D702-403F-42F5-BBFC-01A10D30B982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5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FDB-260D-4CBC-AEC3-F57A3980EE53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5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5863-BDB5-4120-99CF-05A216495D6A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2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2B33-852B-465A-A0C0-5F393A752FB3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2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09FA-D8C4-4F04-A639-3458E7BC08D2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CC30-0AC8-44C7-A551-ACF9D87ECAF9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78F-BCD2-4289-88E7-51D46460A9AE}" type="datetime1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7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D2B5-C724-4506-9B63-C9F15350C1A9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9740-B579-4102-8768-CE5D6BF575E7}" type="datetime1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2E73-FBCF-469B-9E29-B9936FA7D869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6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514D-567C-43F7-AD37-4F4C63E4514D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A9BBCFC-99E5-41EF-A187-54423A446FCF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DD59893-D108-4865-9F79-A6910656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4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R2Cjr96y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67708F-8BAC-497F-BE90-A997823F6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55" y="1300785"/>
            <a:ext cx="11837323" cy="2509213"/>
          </a:xfrm>
        </p:spPr>
        <p:txBody>
          <a:bodyPr>
            <a:normAutofit/>
          </a:bodyPr>
          <a:lstStyle/>
          <a:p>
            <a:r>
              <a:rPr lang="en-US" sz="4000" cap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https://www.youtube.com/watch?v=hqR2Cjr96yg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9E5C3-31C7-4606-A0ED-E5EC6D4CAD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World Championship of Sand Sculpting in HD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7F9F4-F6BA-4300-AE73-A2CB2025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0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3918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93274"/>
            <a:ext cx="10364452" cy="29510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Knowing how the count, mass, and volume of an item relate to a common unit  allows you to convert among these units.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For example, based on the unit-relationship, you could calculate the mass of a bushel of apples or the mass of 90 average-sized apples using conversion factors such as the following: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8226" y="6382038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717963" y="4548764"/>
            <a:ext cx="8077200" cy="914400"/>
            <a:chOff x="288" y="3408"/>
            <a:chExt cx="5088" cy="576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88" y="3408"/>
              <a:ext cx="1488" cy="576"/>
              <a:chOff x="816" y="3216"/>
              <a:chExt cx="1488" cy="576"/>
            </a:xfrm>
          </p:grpSpPr>
          <p:sp>
            <p:nvSpPr>
              <p:cNvPr id="15" name="Text Box 6"/>
              <p:cNvSpPr txBox="1">
                <a:spLocks noChangeArrowheads="1"/>
              </p:cNvSpPr>
              <p:nvPr/>
            </p:nvSpPr>
            <p:spPr bwMode="auto">
              <a:xfrm>
                <a:off x="1056" y="3504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/>
                  <a:t>12 apples</a:t>
                </a: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816" y="3216"/>
                <a:ext cx="14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1 dozen apples</a:t>
                </a:r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864" y="350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1920" y="3408"/>
              <a:ext cx="1488" cy="576"/>
              <a:chOff x="2016" y="3168"/>
              <a:chExt cx="1488" cy="576"/>
            </a:xfrm>
          </p:grpSpPr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2016" y="3456"/>
                <a:ext cx="14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1 dozen apples</a:t>
                </a:r>
              </a:p>
            </p:txBody>
          </p:sp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2112" y="3168"/>
                <a:ext cx="13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/>
                  <a:t>2.0 kg apples</a:t>
                </a:r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2064" y="3456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3600" y="3408"/>
              <a:ext cx="1776" cy="576"/>
              <a:chOff x="3600" y="3168"/>
              <a:chExt cx="1776" cy="576"/>
            </a:xfrm>
          </p:grpSpPr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3600" y="3456"/>
                <a:ext cx="17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/>
                  <a:t>0.20 bushel apples</a:t>
                </a: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3696" y="3168"/>
                <a:ext cx="14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00FF"/>
                    </a:solidFill>
                  </a:rPr>
                  <a:t>1 dozen apples</a:t>
                </a:r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>
                <a:off x="3600" y="3456"/>
                <a:ext cx="17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157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6938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5456"/>
            <a:ext cx="10363826" cy="49965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Finding Mass from a Count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of 90 average-sized apples if 1 dozen of the apples has a mass of 2.0 kg?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Step 1 </a:t>
            </a:r>
            <a:r>
              <a:rPr lang="en-US" altLang="en-US" sz="2800" b="1" cap="none" dirty="0">
                <a:solidFill>
                  <a:srgbClr val="874B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Analyze: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List the knowns and the unknown.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Use dimensional analysis to convert the number of apples to the mass of apples.</a:t>
            </a:r>
            <a:endParaRPr lang="en-US" altLang="en-US" sz="2800" i="1" cap="none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KNOWNS</a:t>
            </a: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altLang="en-US" sz="2800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endParaRPr lang="en-US" altLang="en-US" sz="2800" cap="none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apples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= 90 apples	mass of 90 apples = ? kg</a:t>
            </a:r>
            <a:b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12 apples = 1 dozen apples</a:t>
            </a:r>
            <a:b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1 dozen apples = 2.0 kg apples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3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6938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5456"/>
            <a:ext cx="10363826" cy="48540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Step 2 </a:t>
            </a:r>
            <a:r>
              <a:rPr lang="en-US" altLang="en-US" sz="2800" b="1" cap="none" dirty="0">
                <a:solidFill>
                  <a:srgbClr val="874B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Calculate:</a:t>
            </a:r>
            <a:r>
              <a:rPr lang="en-US" altLang="en-US" sz="2800" cap="none" dirty="0">
                <a:solidFill>
                  <a:srgbClr val="874B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Solve for the unknown.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First identify the sequence of conversions needed to perform the calculation. </a:t>
            </a: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number of apples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dozens of apples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mass of apples</a:t>
            </a:r>
          </a:p>
          <a:p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9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10806"/>
            <a:ext cx="10364451" cy="766938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990632"/>
            <a:ext cx="10363826" cy="9876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Write the conversion factor to convert from number of apples to dozens of apples.</a:t>
            </a: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DC5D7D-8B11-4D42-B585-818FB11FC3FF}"/>
              </a:ext>
            </a:extLst>
          </p:cNvPr>
          <p:cNvSpPr txBox="1">
            <a:spLocks/>
          </p:cNvSpPr>
          <p:nvPr/>
        </p:nvSpPr>
        <p:spPr>
          <a:xfrm>
            <a:off x="913774" y="1882275"/>
            <a:ext cx="10363826" cy="987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Write the conversion factor to convert from dozens of apples to mass of apples.</a:t>
            </a: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BCD099-6413-417A-B3D9-E878E94B71EB}"/>
              </a:ext>
            </a:extLst>
          </p:cNvPr>
          <p:cNvSpPr txBox="1">
            <a:spLocks/>
          </p:cNvSpPr>
          <p:nvPr/>
        </p:nvSpPr>
        <p:spPr>
          <a:xfrm>
            <a:off x="913774" y="2773918"/>
            <a:ext cx="10363826" cy="987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Multiply the number of apples by these two conversion factors to get the answer in kilograms.</a:t>
            </a: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F1C1AE11-DF04-4396-BB02-06E9C03248E7}"/>
              </a:ext>
            </a:extLst>
          </p:cNvPr>
          <p:cNvGrpSpPr>
            <a:grpSpLocks/>
          </p:cNvGrpSpPr>
          <p:nvPr/>
        </p:nvGrpSpPr>
        <p:grpSpPr bwMode="auto">
          <a:xfrm>
            <a:off x="3187607" y="4100004"/>
            <a:ext cx="2362200" cy="914400"/>
            <a:chOff x="816" y="3216"/>
            <a:chExt cx="1488" cy="576"/>
          </a:xfrm>
        </p:grpSpPr>
        <p:sp>
          <p:nvSpPr>
            <p:cNvPr id="9" name="Text Box 15">
              <a:extLst>
                <a:ext uri="{FF2B5EF4-FFF2-40B4-BE49-F238E27FC236}">
                  <a16:creationId xmlns:a16="http://schemas.microsoft.com/office/drawing/2014/main" id="{13FAAE50-232B-4AF3-8DD6-07D8D8C52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50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/>
                <a:t>12 apples</a:t>
              </a: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4858537F-EA2C-4927-8427-ED412ECF8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216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/>
                <a:t>1 dozen apples</a:t>
              </a:r>
            </a:p>
          </p:txBody>
        </p:sp>
        <p:sp>
          <p:nvSpPr>
            <p:cNvPr id="11" name="Line 17">
              <a:extLst>
                <a:ext uri="{FF2B5EF4-FFF2-40B4-BE49-F238E27FC236}">
                  <a16:creationId xmlns:a16="http://schemas.microsoft.com/office/drawing/2014/main" id="{4828596D-1C17-4118-B72F-0E2BEFFFE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50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6">
            <a:extLst>
              <a:ext uri="{FF2B5EF4-FFF2-40B4-BE49-F238E27FC236}">
                <a16:creationId xmlns:a16="http://schemas.microsoft.com/office/drawing/2014/main" id="{FE5EADAE-5E3D-40B6-BD9D-63CABECE6E27}"/>
              </a:ext>
            </a:extLst>
          </p:cNvPr>
          <p:cNvGrpSpPr>
            <a:grpSpLocks/>
          </p:cNvGrpSpPr>
          <p:nvPr/>
        </p:nvGrpSpPr>
        <p:grpSpPr bwMode="auto">
          <a:xfrm>
            <a:off x="6062572" y="4100004"/>
            <a:ext cx="2362200" cy="914400"/>
            <a:chOff x="2016" y="3168"/>
            <a:chExt cx="1488" cy="576"/>
          </a:xfrm>
        </p:grpSpPr>
        <p:sp>
          <p:nvSpPr>
            <p:cNvPr id="13" name="Text Box 27">
              <a:extLst>
                <a:ext uri="{FF2B5EF4-FFF2-40B4-BE49-F238E27FC236}">
                  <a16:creationId xmlns:a16="http://schemas.microsoft.com/office/drawing/2014/main" id="{59CB89FE-73F4-40EA-98C1-BCC695A62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3456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/>
                <a:t>1 dozen apples</a:t>
              </a:r>
            </a:p>
          </p:txBody>
        </p:sp>
        <p:sp>
          <p:nvSpPr>
            <p:cNvPr id="14" name="Text Box 28">
              <a:extLst>
                <a:ext uri="{FF2B5EF4-FFF2-40B4-BE49-F238E27FC236}">
                  <a16:creationId xmlns:a16="http://schemas.microsoft.com/office/drawing/2014/main" id="{5FC209C5-2E5C-4018-80EA-CCDF237D4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168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/>
                <a:t>2.0 kg apples</a:t>
              </a:r>
            </a:p>
          </p:txBody>
        </p:sp>
        <p:sp>
          <p:nvSpPr>
            <p:cNvPr id="15" name="Line 29">
              <a:extLst>
                <a:ext uri="{FF2B5EF4-FFF2-40B4-BE49-F238E27FC236}">
                  <a16:creationId xmlns:a16="http://schemas.microsoft.com/office/drawing/2014/main" id="{6F496155-0FAF-4395-900E-76DD7E395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45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16">
            <a:extLst>
              <a:ext uri="{FF2B5EF4-FFF2-40B4-BE49-F238E27FC236}">
                <a16:creationId xmlns:a16="http://schemas.microsoft.com/office/drawing/2014/main" id="{268ADF94-5D43-403C-9D74-CC736014D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860" y="4309341"/>
            <a:ext cx="1904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90 apples  x</a:t>
            </a: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BE181452-D3EE-47DF-9961-6C727A399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7185" y="4328604"/>
            <a:ext cx="2362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=  15 kg apples</a:t>
            </a: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198DE83F-53FA-4C4B-B074-7A5D4A626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396" y="4309342"/>
            <a:ext cx="336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x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97BAA0C4-DED9-42DB-B944-D5BF42FE4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688" y="4133981"/>
            <a:ext cx="9534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9F33637-6723-407D-9C0D-D5687B63AF08}"/>
              </a:ext>
            </a:extLst>
          </p:cNvPr>
          <p:cNvCxnSpPr>
            <a:cxnSpLocks/>
          </p:cNvCxnSpPr>
          <p:nvPr/>
        </p:nvCxnSpPr>
        <p:spPr>
          <a:xfrm>
            <a:off x="3568607" y="4235494"/>
            <a:ext cx="1752600" cy="205877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9F33637-6723-407D-9C0D-D5687B63AF08}"/>
              </a:ext>
            </a:extLst>
          </p:cNvPr>
          <p:cNvCxnSpPr>
            <a:cxnSpLocks/>
          </p:cNvCxnSpPr>
          <p:nvPr/>
        </p:nvCxnSpPr>
        <p:spPr>
          <a:xfrm>
            <a:off x="6519772" y="4726022"/>
            <a:ext cx="1752600" cy="205877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10147" y="4523767"/>
            <a:ext cx="822577" cy="9310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90280" y="4762137"/>
            <a:ext cx="822577" cy="9310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738425" y="4185722"/>
            <a:ext cx="1533947" cy="33804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302187" y="4388182"/>
            <a:ext cx="1533947" cy="33804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ABCD099-6413-417A-B3D9-E878E94B71EB}"/>
              </a:ext>
            </a:extLst>
          </p:cNvPr>
          <p:cNvSpPr txBox="1">
            <a:spLocks/>
          </p:cNvSpPr>
          <p:nvPr/>
        </p:nvSpPr>
        <p:spPr>
          <a:xfrm>
            <a:off x="4150263" y="5194230"/>
            <a:ext cx="3977018" cy="1387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The units </a:t>
            </a:r>
            <a:r>
              <a:rPr lang="en-US" altLang="en-US" sz="24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apples</a:t>
            </a:r>
            <a:r>
              <a:rPr lang="en-US" alt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cap="none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dozen apples </a:t>
            </a:r>
            <a:r>
              <a:rPr lang="en-US" alt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cancel, so the answer has the unit kg.</a:t>
            </a:r>
            <a:endParaRPr lang="en-US" altLang="en-US" sz="2400" i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2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17036"/>
            <a:ext cx="10364451" cy="766938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99309"/>
            <a:ext cx="10363826" cy="49827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Step 3 </a:t>
            </a:r>
            <a:r>
              <a:rPr lang="en-US" altLang="en-US" sz="2800" b="1" dirty="0">
                <a:solidFill>
                  <a:srgbClr val="874B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altLang="en-US" sz="2800" dirty="0">
                <a:solidFill>
                  <a:srgbClr val="874B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Does the result make sense?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 dozen apples has a mass of 2.0 kg, and 90 apples is less than 10 dozen apples, so the mass should be less than 20 kg of apples (10 dozen x 2.0 kg/dozen).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69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933956"/>
            <a:ext cx="10363826" cy="3424107"/>
          </a:xfrm>
        </p:spPr>
        <p:txBody>
          <a:bodyPr>
            <a:normAutofit/>
          </a:bodyPr>
          <a:lstStyle/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is “dimensional analysis”?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How do you measure matter?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Which conversion factor do you need for this problem?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u="sng" cap="none" dirty="0">
                <a:latin typeface="Arial" panose="020B0604020202020204" pitchFamily="34" charset="0"/>
                <a:cs typeface="Arial" panose="020B0604020202020204" pitchFamily="34" charset="0"/>
              </a:rPr>
              <a:t>1 meter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     or       </a:t>
            </a:r>
            <a:r>
              <a:rPr lang="en-US" sz="2800" u="sng" cap="none" dirty="0">
                <a:latin typeface="Arial" panose="020B0604020202020204" pitchFamily="34" charset="0"/>
                <a:cs typeface="Arial" panose="020B0604020202020204" pitchFamily="34" charset="0"/>
              </a:rPr>
              <a:t>1000 mm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1000 mm		  1 meter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Convert 3.5 m to mm.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15</a:t>
            </a:fld>
            <a:endParaRPr 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41EADDC-B777-49D5-BEAC-FCB64C06D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72" y="514624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05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17036"/>
            <a:ext cx="10364451" cy="766938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79418"/>
            <a:ext cx="10363826" cy="48026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cap="none" dirty="0">
                <a:latin typeface="Arial" panose="020B0604020202020204" pitchFamily="34" charset="0"/>
                <a:cs typeface="Arial" panose="020B0604020202020204" pitchFamily="34" charset="0"/>
              </a:rPr>
              <a:t>Recall that matter is composed of atoms, molecules, and ions.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600" cap="none" dirty="0">
                <a:latin typeface="Arial" panose="020B0604020202020204" pitchFamily="34" charset="0"/>
                <a:cs typeface="Arial" panose="020B0604020202020204" pitchFamily="34" charset="0"/>
              </a:rPr>
              <a:t>These particles are much, much smaller than grains of sand, and an extremely large number of them are in a small sample of a substance.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600" cap="none" dirty="0">
                <a:latin typeface="Arial" panose="020B0604020202020204" pitchFamily="34" charset="0"/>
                <a:cs typeface="Arial" panose="020B0604020202020204" pitchFamily="34" charset="0"/>
              </a:rPr>
              <a:t>Counting particles one by one is not practical.</a:t>
            </a:r>
          </a:p>
          <a:p>
            <a:pPr>
              <a:spcBef>
                <a:spcPts val="600"/>
              </a:spcBef>
            </a:pPr>
            <a:r>
              <a:rPr lang="en-US" altLang="en-US" sz="2600" cap="none" dirty="0">
                <a:latin typeface="Arial" panose="020B0604020202020204" pitchFamily="34" charset="0"/>
                <a:cs typeface="Arial" panose="020B0604020202020204" pitchFamily="34" charset="0"/>
              </a:rPr>
              <a:t>Think about counting eggs. 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600" cap="none" dirty="0">
                <a:latin typeface="Arial" panose="020B0604020202020204" pitchFamily="34" charset="0"/>
                <a:cs typeface="Arial" panose="020B0604020202020204" pitchFamily="34" charset="0"/>
              </a:rPr>
              <a:t>It’s easier when the eggs are 					           grouped into dozens.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en-US" sz="2600" cap="none" dirty="0">
                <a:latin typeface="Arial" panose="020B0604020202020204" pitchFamily="34" charset="0"/>
                <a:cs typeface="Arial" panose="020B0604020202020204" pitchFamily="34" charset="0"/>
              </a:rPr>
              <a:t>A dozen is a specified number 					      (12) of things.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 descr="Image result for dozen egg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149" y="3874404"/>
            <a:ext cx="31750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43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17036"/>
            <a:ext cx="10364451" cy="766938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Counting with Moles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83973"/>
            <a:ext cx="10363826" cy="50980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Chemists also use a unit that is a specified number of particles.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unit is called the mole.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b="1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cap="non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amount of a substance that contains 6.02 x 10</a:t>
            </a:r>
            <a:r>
              <a:rPr lang="en-US" sz="2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representative particles of that substance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b="1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Avogadro’s number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number of representative particles contained in one mole of a substance; 6.02 x 10</a:t>
            </a:r>
            <a:r>
              <a:rPr lang="en-US" sz="2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particles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1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17036"/>
            <a:ext cx="10364451" cy="766938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Counting with Moles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83973"/>
            <a:ext cx="10363826" cy="5098065"/>
          </a:xfrm>
        </p:spPr>
        <p:txBody>
          <a:bodyPr>
            <a:normAutofit fontScale="92500" lnSpcReduction="10000"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term </a:t>
            </a: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particle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refers to the species present in a substance, usually atoms, molecules, or formula units.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particle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smallest unit into which a substance can be broken down without a change in composition, usually atoms, molecules, or ions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Seven elements normally exist as diatomic molecules (H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, N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, O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, F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, Cl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, Br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, and I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mole allows chemists to count the number of representative particles in a substance.</a:t>
            </a:r>
          </a:p>
          <a:p>
            <a:pPr marL="365760" lvl="1" indent="-36576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 mole of any substance contains Avogadro’s number of representative particles, or 6.02 × 10</a:t>
            </a:r>
            <a:r>
              <a:rPr lang="en-US" altLang="en-US" sz="2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representative particles.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2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69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9350"/>
            <a:ext cx="10363826" cy="4301850"/>
          </a:xfrm>
        </p:spPr>
        <p:txBody>
          <a:bodyPr>
            <a:normAutofit/>
          </a:bodyPr>
          <a:lstStyle/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How many </a:t>
            </a:r>
            <a:r>
              <a:rPr lang="en-US" sz="2800" u="sng" cap="none" dirty="0">
                <a:latin typeface="Arial" panose="020B0604020202020204" pitchFamily="34" charset="0"/>
                <a:cs typeface="Arial" panose="020B0604020202020204" pitchFamily="34" charset="0"/>
              </a:rPr>
              <a:t>atoms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are in 2.0 moles of 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19</a:t>
            </a:fld>
            <a:endParaRPr 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41EADDC-B777-49D5-BEAC-FCB64C06D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72" y="514624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16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71798"/>
            <a:ext cx="10364451" cy="1182574"/>
          </a:xfrm>
        </p:spPr>
        <p:txBody>
          <a:bodyPr>
            <a:noAutofit/>
          </a:bodyPr>
          <a:lstStyle/>
          <a:p>
            <a:r>
              <a:rPr lang="en-US" alt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How can you quantify the amount of sand in a sand sculpture?</a:t>
            </a:r>
            <a:r>
              <a:rPr lang="en-US" altLang="en-US" sz="4000" cap="non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4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54372"/>
            <a:ext cx="5769659" cy="48940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You could measure the amount of sand in a sculpture by counting the grains of sand.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Is there an easier way to measure the amount of sand?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8226" y="6382038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13" descr="0132525763_R28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127" y="2140527"/>
            <a:ext cx="406717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92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7EC8D-CEBC-4F0E-992F-B4AF08E8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4600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F28FE-F908-4D60-A38F-D0501733C5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8269" y="1197034"/>
            <a:ext cx="10756669" cy="4594166"/>
          </a:xfrm>
        </p:spPr>
        <p:txBody>
          <a:bodyPr>
            <a:normAutofit lnSpcReduction="10000"/>
          </a:bodyPr>
          <a:lstStyle/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Collect a blank sheet of paper and a 50 mL beaker with sand in it.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Discuss how you might count the grains of sand and write your final answer on your notes.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Gently pour the sand on your sheet of paper.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Count the grains of sand and record on your notes.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Have teacher sign off on your notes.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Slightly roll paper and pour sand back into the beaker and return materials.</a:t>
            </a:r>
          </a:p>
          <a:p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234E0-B514-457E-B836-70016A7E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893-D108-4865-9F79-A691065686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2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82574"/>
          </a:xfrm>
        </p:spPr>
        <p:txBody>
          <a:bodyPr>
            <a:noAutofit/>
          </a:bodyPr>
          <a:lstStyle/>
          <a:p>
            <a:endParaRPr lang="en-US" sz="4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40526"/>
            <a:ext cx="10364452" cy="41078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 your study of chemistry, you will analyze the composition of samples of matter and perform chemical calculations that relate quantities of the reactants in a chemical reaction to quantities of the products.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To solve these and other problems, you will have to be able to measure the amount of matter you have.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How do you measure matter?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8226" y="6382038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D6999-188E-4A43-9DC6-7AB227606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25821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A Measurement of Matter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9E5C3-31C7-4606-A0ED-E5EC6D4CAD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62050"/>
            <a:ext cx="10363826" cy="4567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Learning Targets:</a:t>
            </a:r>
          </a:p>
          <a:p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I will be able to: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describe methods of measuring the amount of a substance.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define Avogadro’s number as it relates to a mole of a substance.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7F9F4-F6BA-4300-AE73-A2CB2025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29080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7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3918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34836"/>
            <a:ext cx="10364452" cy="46135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Matter can be measured in three ways: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By counting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By determining the mass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By measuring the volume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Many different units are used in measuring matter.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Ex. meters, grams, joules, hertz, </a:t>
            </a:r>
            <a:r>
              <a:rPr lang="en-US" altLang="en-US" sz="2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800" b="1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lang="en-US" alt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 determinate quantity adopted as a standard of measurement</a:t>
            </a: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8226" y="6382038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3918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93274"/>
            <a:ext cx="10364452" cy="46551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We often have to make conversions of measurements from one unit to another unit, this is accomplished through dimensional analysis.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b="1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n-US" alt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 measurable characteristic of some kind, such as volume, mass, length, depth, or height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b="1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dimensional analysis</a:t>
            </a:r>
            <a:r>
              <a:rPr lang="en-US" alt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/>
              <a:t> 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 way scientists convert units of measurement</a:t>
            </a: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8226" y="6382038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3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3918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93274"/>
            <a:ext cx="5971935" cy="4655126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Apples can be measured in three different ways.</a:t>
            </a:r>
          </a:p>
          <a:p>
            <a:pPr marL="520700" lvl="1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63550" algn="l"/>
              </a:tabLs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At a fruit stand, they are often sold by the </a:t>
            </a: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20700" lvl="1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63550" algn="l"/>
              </a:tabLs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 a supermarket, you usually buy apples by </a:t>
            </a: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 or mass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20700" lvl="1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63550" algn="l"/>
              </a:tabLs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At an orchard, you can buy apples by </a:t>
            </a: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8226" y="6382038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0132525763_R31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617" y="2036618"/>
            <a:ext cx="3810000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83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3918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Measuring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93274"/>
            <a:ext cx="10364452" cy="46551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Each of these different ways to measure apples can be equated to a dozen apples.</a:t>
            </a:r>
          </a:p>
          <a:p>
            <a:pPr marL="566738" lvl="2" indent="-3349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count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: 1 dozen apples = 12 apples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For average-sized apples, the following approximations can be used.</a:t>
            </a:r>
          </a:p>
          <a:p>
            <a:pPr marL="566738" lvl="2" indent="-3349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mass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: 1 dozen apples = 2.0 kg apples</a:t>
            </a:r>
          </a:p>
          <a:p>
            <a:pPr marL="566738" lvl="2" indent="-3349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volume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: 1 dozen apples = 0.20 bushel of apples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8226" y="6382038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3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5451</TotalTime>
  <Words>1049</Words>
  <Application>Microsoft Office PowerPoint</Application>
  <PresentationFormat>Widescreen</PresentationFormat>
  <Paragraphs>132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MS PGothic</vt:lpstr>
      <vt:lpstr>Arial</vt:lpstr>
      <vt:lpstr>Calibri</vt:lpstr>
      <vt:lpstr>Symbol</vt:lpstr>
      <vt:lpstr>Tw Cen MT</vt:lpstr>
      <vt:lpstr>Wingdings</vt:lpstr>
      <vt:lpstr>Droplet</vt:lpstr>
      <vt:lpstr>https://www.youtube.com/watch?v=hqR2Cjr96yg </vt:lpstr>
      <vt:lpstr>How can you quantify the amount of sand in a sand sculpture?  </vt:lpstr>
      <vt:lpstr>PowerPoint Presentation</vt:lpstr>
      <vt:lpstr>PowerPoint Presentation</vt:lpstr>
      <vt:lpstr>A Measurement of Matter</vt:lpstr>
      <vt:lpstr>Measuring Matter</vt:lpstr>
      <vt:lpstr>Measuring Matter</vt:lpstr>
      <vt:lpstr>Measuring Matter</vt:lpstr>
      <vt:lpstr>Measuring Matter</vt:lpstr>
      <vt:lpstr>Measuring Matter</vt:lpstr>
      <vt:lpstr>Measuring Matter</vt:lpstr>
      <vt:lpstr>Measuring Matter</vt:lpstr>
      <vt:lpstr>Measuring Matter</vt:lpstr>
      <vt:lpstr>Measuring Matter</vt:lpstr>
      <vt:lpstr></vt:lpstr>
      <vt:lpstr>Measuring Matter</vt:lpstr>
      <vt:lpstr>Counting with Moles</vt:lpstr>
      <vt:lpstr>Counting with Moles</vt:lpstr>
      <vt:lpstr>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Mole: A Measurement of Matter</dc:title>
  <dc:creator>Todd Peapenburg</dc:creator>
  <cp:lastModifiedBy>Todd Peapenburg</cp:lastModifiedBy>
  <cp:revision>133</cp:revision>
  <cp:lastPrinted>2020-02-05T14:43:30Z</cp:lastPrinted>
  <dcterms:created xsi:type="dcterms:W3CDTF">2018-02-27T11:40:46Z</dcterms:created>
  <dcterms:modified xsi:type="dcterms:W3CDTF">2020-02-05T23:49:53Z</dcterms:modified>
</cp:coreProperties>
</file>