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9"/>
  </p:notesMasterIdLst>
  <p:handoutMasterIdLst>
    <p:handoutMasterId r:id="rId30"/>
  </p:handoutMasterIdLst>
  <p:sldIdLst>
    <p:sldId id="317" r:id="rId2"/>
    <p:sldId id="256" r:id="rId3"/>
    <p:sldId id="283" r:id="rId4"/>
    <p:sldId id="284" r:id="rId5"/>
    <p:sldId id="287" r:id="rId6"/>
    <p:sldId id="286" r:id="rId7"/>
    <p:sldId id="273" r:id="rId8"/>
    <p:sldId id="285" r:id="rId9"/>
    <p:sldId id="289" r:id="rId10"/>
    <p:sldId id="288" r:id="rId11"/>
    <p:sldId id="270" r:id="rId12"/>
    <p:sldId id="290" r:id="rId13"/>
    <p:sldId id="291" r:id="rId14"/>
    <p:sldId id="292" r:id="rId15"/>
    <p:sldId id="296" r:id="rId16"/>
    <p:sldId id="293" r:id="rId17"/>
    <p:sldId id="294" r:id="rId18"/>
    <p:sldId id="297" r:id="rId19"/>
    <p:sldId id="298" r:id="rId20"/>
    <p:sldId id="305" r:id="rId21"/>
    <p:sldId id="311" r:id="rId22"/>
    <p:sldId id="271" r:id="rId23"/>
    <p:sldId id="312" r:id="rId24"/>
    <p:sldId id="310" r:id="rId25"/>
    <p:sldId id="315" r:id="rId26"/>
    <p:sldId id="313" r:id="rId27"/>
    <p:sldId id="316" r:id="rId2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09900"/>
    <a:srgbClr val="00CC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8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9BD10D9-8AEA-4CD0-84BC-ACF57DF712F7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C71C72-C8FE-46C0-9D21-13E56A4E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42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3AA533E-02EB-4778-953C-9EA5F961AFCC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39B2C06-EA13-4134-A1E0-E07DA006A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63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= 1</a:t>
            </a:r>
          </a:p>
          <a:p>
            <a:pPr marL="228600" indent="-228600">
              <a:buAutoNum type="arabicPeriod"/>
            </a:pP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1.505</a:t>
            </a:r>
            <a:r>
              <a:rPr lang="en-US" sz="600" baseline="0" dirty="0">
                <a:latin typeface="Arial" panose="020B0604020202020204" pitchFamily="34" charset="0"/>
                <a:cs typeface="Arial" panose="020B0604020202020204" pitchFamily="34" charset="0"/>
              </a:rPr>
              <a:t> x 10</a:t>
            </a:r>
            <a:r>
              <a:rPr lang="en-US" sz="600" baseline="300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600" baseline="0" dirty="0">
                <a:latin typeface="Arial" panose="020B0604020202020204" pitchFamily="34" charset="0"/>
                <a:cs typeface="Arial" panose="020B0604020202020204" pitchFamily="34" charset="0"/>
              </a:rPr>
              <a:t> / 6.02 x 10</a:t>
            </a:r>
            <a:r>
              <a:rPr lang="en-US" sz="600" baseline="300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600" baseline="0" dirty="0">
                <a:latin typeface="Arial" panose="020B0604020202020204" pitchFamily="34" charset="0"/>
                <a:cs typeface="Arial" panose="020B0604020202020204" pitchFamily="34" charset="0"/>
              </a:rPr>
              <a:t> = 0.25 </a:t>
            </a:r>
            <a:r>
              <a:rPr lang="en-US" sz="6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B2C06-EA13-4134-A1E0-E07DA006AD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08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B2C06-EA13-4134-A1E0-E07DA006AD6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69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B2C06-EA13-4134-A1E0-E07DA006AD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47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sz="800" baseline="0" dirty="0">
                <a:latin typeface="Arial" panose="020B0604020202020204" pitchFamily="34" charset="0"/>
              </a:rPr>
              <a:t>6.02 x 10</a:t>
            </a:r>
            <a:r>
              <a:rPr lang="en-US" sz="800" baseline="30000" dirty="0">
                <a:latin typeface="Arial" panose="020B0604020202020204" pitchFamily="34" charset="0"/>
              </a:rPr>
              <a:t>23</a:t>
            </a:r>
            <a:r>
              <a:rPr lang="en-US" sz="800" baseline="0" dirty="0">
                <a:latin typeface="Arial" panose="020B0604020202020204" pitchFamily="34" charset="0"/>
              </a:rPr>
              <a:t> molecules</a:t>
            </a:r>
          </a:p>
          <a:p>
            <a:pPr marL="228600" indent="-228600">
              <a:buAutoNum type="arabicPeriod"/>
            </a:pPr>
            <a:r>
              <a:rPr lang="en-US" sz="800" baseline="0" dirty="0">
                <a:latin typeface="Arial" panose="020B0604020202020204" pitchFamily="34" charset="0"/>
              </a:rPr>
              <a:t>1.204 x 10</a:t>
            </a:r>
            <a:r>
              <a:rPr lang="en-US" sz="800" baseline="30000" dirty="0">
                <a:latin typeface="Arial" panose="020B0604020202020204" pitchFamily="34" charset="0"/>
              </a:rPr>
              <a:t>24</a:t>
            </a:r>
            <a:r>
              <a:rPr lang="en-US" sz="800" baseline="0" dirty="0">
                <a:latin typeface="Arial" panose="020B0604020202020204" pitchFamily="34" charset="0"/>
              </a:rPr>
              <a:t> atoms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B2C06-EA13-4134-A1E0-E07DA006AD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8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en-US" sz="800" i="0" dirty="0"/>
              <a:t>both refer to multiple objects or particles that are being thought of as a single object or particle</a:t>
            </a:r>
          </a:p>
          <a:p>
            <a:pPr marL="228600" indent="-228600">
              <a:buAutoNum type="arabicPeriod"/>
            </a:pPr>
            <a:r>
              <a:rPr lang="en-US" sz="800" i="0" dirty="0"/>
              <a:t>they are the same value with different units</a:t>
            </a:r>
          </a:p>
          <a:p>
            <a:pPr marL="228600" indent="-228600">
              <a:buAutoNum type="arabicPeriod"/>
            </a:pPr>
            <a:r>
              <a:rPr lang="en-US" sz="800" i="0" dirty="0"/>
              <a:t>they contain equal numbers of molecules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B2C06-EA13-4134-A1E0-E07DA006AD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02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B2C06-EA13-4134-A1E0-E07DA006AD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12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B2C06-EA13-4134-A1E0-E07DA006AD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2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B2C06-EA13-4134-A1E0-E07DA006AD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3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sz="800" dirty="0"/>
              <a:t>196.97 g</a:t>
            </a:r>
          </a:p>
          <a:p>
            <a:pPr marL="228600" indent="-228600">
              <a:buAutoNum type="arabicPeriod"/>
            </a:pPr>
            <a:r>
              <a:rPr lang="en-US" sz="800" dirty="0"/>
              <a:t>58.44 g</a:t>
            </a:r>
          </a:p>
          <a:p>
            <a:pPr marL="228600" indent="-228600">
              <a:buAutoNum type="arabicPeriod"/>
            </a:pPr>
            <a:r>
              <a:rPr lang="en-US" sz="800" dirty="0"/>
              <a:t>98.076 g</a:t>
            </a:r>
          </a:p>
          <a:p>
            <a:pPr marL="228600" indent="-228600">
              <a:buAutoNum type="arabicPeriod"/>
            </a:pPr>
            <a:r>
              <a:rPr lang="en-US" sz="800" dirty="0"/>
              <a:t>6.02 x 10</a:t>
            </a:r>
            <a:r>
              <a:rPr lang="en-US" sz="800" baseline="30000" dirty="0"/>
              <a:t>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B2C06-EA13-4134-A1E0-E07DA006AD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00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3 moles</a:t>
            </a:r>
          </a:p>
          <a:p>
            <a:pPr marL="228600" indent="-228600">
              <a:buAutoNum type="arabicPeriod"/>
            </a:pPr>
            <a:r>
              <a:rPr lang="en-US" dirty="0"/>
              <a:t>1.44 x 10</a:t>
            </a:r>
            <a:r>
              <a:rPr lang="en-US" baseline="30000" dirty="0"/>
              <a:t>24</a:t>
            </a:r>
            <a:r>
              <a:rPr lang="en-US" dirty="0"/>
              <a:t> molecules</a:t>
            </a:r>
          </a:p>
          <a:p>
            <a:pPr marL="228600" indent="-228600">
              <a:buAutoNum type="arabicPeriod"/>
            </a:pPr>
            <a:r>
              <a:rPr lang="en-US" dirty="0"/>
              <a:t>22.990 g/</a:t>
            </a:r>
            <a:r>
              <a:rPr lang="en-US" dirty="0" err="1"/>
              <a:t>mol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110.98 g/</a:t>
            </a:r>
            <a:r>
              <a:rPr lang="en-US" dirty="0" err="1"/>
              <a:t>mol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B2C06-EA13-4134-A1E0-E07DA006AD6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36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B702-B4FE-424A-8897-0F826D6D767C}" type="datetime1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9893-D108-4865-9F79-A69106568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3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A6ED-FD97-4FD9-9340-E52BE35807CA}" type="datetime1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9893-D108-4865-9F79-A69106568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21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5228-DB78-44C6-8429-46F04716CE1A}" type="datetime1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9893-D108-4865-9F79-A69106568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53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CBFA-DD52-452E-9E91-84ABF692AB64}" type="datetime1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9893-D108-4865-9F79-A6910656868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2927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368A-CA7A-4A13-8036-ADE7D80EAFE7}" type="datetime1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9893-D108-4865-9F79-A69106568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22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CE9D-E9E0-4863-B475-0E6DD91679D5}" type="datetime1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9893-D108-4865-9F79-A69106568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43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D702-403F-42F5-BBFC-01A10D30B982}" type="datetime1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9893-D108-4865-9F79-A69106568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45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9EFDB-260D-4CBC-AEC3-F57A3980EE53}" type="datetime1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9893-D108-4865-9F79-A69106568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5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75863-BDB5-4120-99CF-05A216495D6A}" type="datetime1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9893-D108-4865-9F79-A69106568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25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2B33-852B-465A-A0C0-5F393A752FB3}" type="datetime1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9893-D108-4865-9F79-A69106568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2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709FA-D8C4-4F04-A639-3458E7BC08D2}" type="datetime1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9893-D108-4865-9F79-A69106568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5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ECC30-0AC8-44C7-A551-ACF9D87ECAF9}" type="datetime1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9893-D108-4865-9F79-A69106568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20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78F-BCD2-4289-88E7-51D46460A9AE}" type="datetime1">
              <a:rPr lang="en-US" smtClean="0"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9893-D108-4865-9F79-A69106568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7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D2B5-C724-4506-9B63-C9F15350C1A9}" type="datetime1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9893-D108-4865-9F79-A69106568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9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9740-B579-4102-8768-CE5D6BF575E7}" type="datetime1">
              <a:rPr lang="en-US" smtClean="0"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9893-D108-4865-9F79-A69106568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5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2E73-FBCF-469B-9E29-B9936FA7D869}" type="datetime1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9893-D108-4865-9F79-A69106568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68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514D-567C-43F7-AD37-4F4C63E4514D}" type="datetime1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9893-D108-4865-9F79-A69106568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A9BBCFC-99E5-41EF-A187-54423A446FCF}" type="datetime1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DD59893-D108-4865-9F79-A69106568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4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L1jmJaUkaQ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59893-D108-4865-9F79-A69106568685}" type="slidenum">
              <a:rPr lang="en-US" smtClean="0"/>
              <a:t>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66" y="705884"/>
            <a:ext cx="3619500" cy="5067300"/>
          </a:xfrm>
          <a:prstGeom prst="rect">
            <a:avLst/>
          </a:prstGeom>
        </p:spPr>
      </p:pic>
      <p:pic>
        <p:nvPicPr>
          <p:cNvPr id="1026" name="Picture 2" descr="Image result for the chemistry mole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869" y="756675"/>
            <a:ext cx="5016509" cy="501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37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8BCD4-56F0-4900-95F5-5333BB9A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517035"/>
            <a:ext cx="10364451" cy="1135301"/>
          </a:xfrm>
        </p:spPr>
        <p:txBody>
          <a:bodyPr>
            <a:normAutofit fontScale="90000"/>
          </a:bodyPr>
          <a:lstStyle/>
          <a:p>
            <a:r>
              <a:rPr lang="en-US" altLang="en-US" sz="4000" b="1" cap="none" dirty="0">
                <a:latin typeface="Arial" panose="020B0604020202020204" pitchFamily="34" charset="0"/>
                <a:cs typeface="Arial" panose="020B0604020202020204" pitchFamily="34" charset="0"/>
              </a:rPr>
              <a:t>Converting Between Number of Particles and Moles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2AC69-CA41-414D-A6A0-39AD591F12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652336"/>
            <a:ext cx="10363826" cy="47297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To find the number of atoms in a given number of moles of a compound, you must first</a:t>
            </a:r>
            <a:r>
              <a:rPr lang="en-US" altLang="en-US" sz="2800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determine the total number of representative particles</a:t>
            </a:r>
            <a:endParaRPr lang="en-US" alt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To convert moles of a compound to representative particles (molecules or formula units), </a:t>
            </a:r>
            <a:r>
              <a:rPr lang="en-US" altLang="en-US" sz="2800" u="sng" cap="none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multiply</a:t>
            </a:r>
            <a:r>
              <a:rPr lang="en-US" altLang="en-US" sz="2800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number of moles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u="sng" cap="none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6.02 × 10</a:t>
            </a:r>
            <a:r>
              <a:rPr lang="en-US" altLang="en-US" sz="2800" cap="none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altLang="en-US" sz="2800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representative particles/1 mol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Then </a:t>
            </a:r>
            <a:r>
              <a:rPr lang="en-US" altLang="en-US" sz="2800" u="sng" cap="none" dirty="0">
                <a:latin typeface="Arial" panose="020B0604020202020204" pitchFamily="34" charset="0"/>
                <a:cs typeface="Arial" panose="020B0604020202020204" pitchFamily="34" charset="0"/>
              </a:rPr>
              <a:t>multiply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altLang="en-US" sz="2800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representative particles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u="sng" cap="none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altLang="en-US" sz="2800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atoms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in each molecule or formula unit.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B86E4-73D9-47D0-B905-40DA09A7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6382039"/>
            <a:ext cx="764215" cy="365125"/>
          </a:xfrm>
        </p:spPr>
        <p:txBody>
          <a:bodyPr/>
          <a:lstStyle/>
          <a:p>
            <a:fld id="{DDD59893-D108-4865-9F79-A691065686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8BCD4-56F0-4900-95F5-5333BB9A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66938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2AC69-CA41-414D-A6A0-39AD591F12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09946"/>
            <a:ext cx="10363826" cy="3981253"/>
          </a:xfrm>
        </p:spPr>
        <p:txBody>
          <a:bodyPr>
            <a:normAutofit/>
          </a:bodyPr>
          <a:lstStyle/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On your “</a:t>
            </a:r>
            <a:r>
              <a:rPr lang="en-US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Notes Practice” 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paper, answer the following:</a:t>
            </a:r>
          </a:p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If we have 1 mol of NaCl, how many molecules of NaCl do we have?</a:t>
            </a:r>
          </a:p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How many individual atoms do we have?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B86E4-73D9-47D0-B905-40DA09A7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6382039"/>
            <a:ext cx="764215" cy="365125"/>
          </a:xfrm>
        </p:spPr>
        <p:txBody>
          <a:bodyPr/>
          <a:lstStyle/>
          <a:p>
            <a:fld id="{DDD59893-D108-4865-9F79-A69106568685}" type="slidenum">
              <a:rPr lang="en-US" smtClean="0"/>
              <a:t>11</a:t>
            </a:fld>
            <a:endParaRPr lang="en-US"/>
          </a:p>
        </p:txBody>
      </p:sp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E41EADDC-B777-49D5-BEAC-FCB64C06D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72" y="514624"/>
            <a:ext cx="146367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94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8BCD4-56F0-4900-95F5-5333BB9A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517036"/>
            <a:ext cx="10364451" cy="766938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cap="none" dirty="0">
                <a:latin typeface="Arial" panose="020B0604020202020204" pitchFamily="34" charset="0"/>
                <a:cs typeface="Arial" panose="020B0604020202020204" pitchFamily="34" charset="0"/>
              </a:rPr>
              <a:t>Converting Moles to Number of Atoms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2AC69-CA41-414D-A6A0-39AD591F12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83973"/>
            <a:ext cx="10363826" cy="509806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Propane is a gas used for cooking and heating. How many atoms are in 2.12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of propane (C</a:t>
            </a:r>
            <a:r>
              <a:rPr lang="en-US" alt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Step 1 </a:t>
            </a:r>
            <a:r>
              <a:rPr lang="en-US" altLang="en-US" sz="2800" b="1" cap="none" dirty="0">
                <a:solidFill>
                  <a:srgbClr val="874B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Analyze</a:t>
            </a:r>
            <a:r>
              <a:rPr lang="en-US" altLang="en-US" sz="2800" cap="none" dirty="0">
                <a:solidFill>
                  <a:srgbClr val="874B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List the knowns and the unknown</a:t>
            </a:r>
          </a:p>
          <a:p>
            <a:pPr>
              <a:spcBef>
                <a:spcPct val="50000"/>
              </a:spcBef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The desired conversion is:</a:t>
            </a:r>
          </a:p>
          <a:p>
            <a:pPr>
              <a:spcBef>
                <a:spcPct val="20000"/>
              </a:spcBef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moles → molecules → atoms.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800" u="sng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KNOWNS</a:t>
            </a:r>
            <a:br>
              <a:rPr lang="en-US" altLang="en-US" sz="2800" u="sng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moles 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= 2.12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alt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alt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= 6.02 × 10</a:t>
            </a:r>
            <a:r>
              <a:rPr lang="en-US" altLang="en-US" sz="2800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molecules C</a:t>
            </a:r>
            <a:r>
              <a:rPr lang="en-US" alt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1 molecule C</a:t>
            </a:r>
            <a:r>
              <a:rPr lang="en-US" alt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= 11 atoms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800" u="sng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UNKNOWN</a:t>
            </a:r>
            <a:r>
              <a:rPr lang="en-US" altLang="en-US" sz="2800" i="1" cap="non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800" i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number of atoms = ? atoms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6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B86E4-73D9-47D0-B905-40DA09A7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6382039"/>
            <a:ext cx="764215" cy="365125"/>
          </a:xfrm>
        </p:spPr>
        <p:txBody>
          <a:bodyPr/>
          <a:lstStyle/>
          <a:p>
            <a:fld id="{DDD59893-D108-4865-9F79-A691065686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8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8BCD4-56F0-4900-95F5-5333BB9A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517036"/>
            <a:ext cx="10364451" cy="766938"/>
          </a:xfrm>
        </p:spPr>
        <p:txBody>
          <a:bodyPr>
            <a:normAutofit/>
          </a:bodyPr>
          <a:lstStyle/>
          <a:p>
            <a:r>
              <a:rPr lang="en-US" altLang="en-US" sz="4000" b="1" cap="none" dirty="0">
                <a:latin typeface="Arial" panose="020B0604020202020204" pitchFamily="34" charset="0"/>
                <a:cs typeface="Arial" panose="020B0604020202020204" pitchFamily="34" charset="0"/>
              </a:rPr>
              <a:t>Converting Moles to Number of Atoms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2AC69-CA41-414D-A6A0-39AD591F12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83973"/>
            <a:ext cx="10363826" cy="50980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Step 2 </a:t>
            </a:r>
            <a:r>
              <a:rPr lang="en-US" altLang="en-US" sz="2800" b="1" cap="none" dirty="0">
                <a:solidFill>
                  <a:srgbClr val="874B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 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Solve for the unknown.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First write the conversion factor to convert from moles to molecules.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en-US" sz="2800" dirty="0"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en-US" sz="2800" dirty="0"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en-US" sz="2800" dirty="0"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Write the conversion factor to convert from molecules to atoms.</a:t>
            </a:r>
            <a:endParaRPr lang="en-US" altLang="en-US" sz="2800" cap="none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6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B86E4-73D9-47D0-B905-40DA09A7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6382039"/>
            <a:ext cx="764215" cy="365125"/>
          </a:xfrm>
        </p:spPr>
        <p:txBody>
          <a:bodyPr/>
          <a:lstStyle/>
          <a:p>
            <a:fld id="{DDD59893-D108-4865-9F79-A69106568685}" type="slidenum">
              <a:rPr lang="en-US" smtClean="0"/>
              <a:t>13</a:t>
            </a:fld>
            <a:endParaRPr lang="en-US"/>
          </a:p>
        </p:txBody>
      </p:sp>
      <p:grpSp>
        <p:nvGrpSpPr>
          <p:cNvPr id="5" name="Group 12">
            <a:extLst>
              <a:ext uri="{FF2B5EF4-FFF2-40B4-BE49-F238E27FC236}">
                <a16:creationId xmlns:a16="http://schemas.microsoft.com/office/drawing/2014/main" id="{CAE4BC0B-9B60-4CFA-8AE4-21211B5315BB}"/>
              </a:ext>
            </a:extLst>
          </p:cNvPr>
          <p:cNvGrpSpPr>
            <a:grpSpLocks/>
          </p:cNvGrpSpPr>
          <p:nvPr/>
        </p:nvGrpSpPr>
        <p:grpSpPr bwMode="auto">
          <a:xfrm>
            <a:off x="913149" y="2887346"/>
            <a:ext cx="3793958" cy="823913"/>
            <a:chOff x="1200" y="2208"/>
            <a:chExt cx="3360" cy="833"/>
          </a:xfrm>
        </p:grpSpPr>
        <p:sp>
          <p:nvSpPr>
            <p:cNvPr id="6" name="Text Box 8">
              <a:extLst>
                <a:ext uri="{FF2B5EF4-FFF2-40B4-BE49-F238E27FC236}">
                  <a16:creationId xmlns:a16="http://schemas.microsoft.com/office/drawing/2014/main" id="{1D41F5AD-084C-4172-8E8C-A9CB199F9A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2208"/>
              <a:ext cx="3217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/>
                <a:t>6.02 × 10</a:t>
              </a:r>
              <a:r>
                <a:rPr lang="en-US" altLang="en-US" sz="2000" baseline="30000" dirty="0"/>
                <a:t>23</a:t>
              </a:r>
              <a:r>
                <a:rPr lang="en-US" altLang="en-US" sz="2000" dirty="0"/>
                <a:t> </a:t>
              </a:r>
              <a:r>
                <a:rPr lang="en-US" altLang="en-US" sz="2000" dirty="0">
                  <a:solidFill>
                    <a:srgbClr val="0000FF"/>
                  </a:solidFill>
                </a:rPr>
                <a:t>molecules</a:t>
              </a:r>
              <a:r>
                <a:rPr lang="en-US" altLang="en-US" sz="2000" dirty="0"/>
                <a:t> C</a:t>
              </a:r>
              <a:r>
                <a:rPr lang="en-US" altLang="en-US" sz="2000" baseline="-25000" dirty="0"/>
                <a:t>3</a:t>
              </a:r>
              <a:r>
                <a:rPr lang="en-US" altLang="en-US" sz="2000" dirty="0"/>
                <a:t>H</a:t>
              </a:r>
              <a:r>
                <a:rPr lang="en-US" altLang="en-US" sz="2000" baseline="-25000" dirty="0"/>
                <a:t>8</a:t>
              </a:r>
              <a:endParaRPr lang="en-US" altLang="en-US" sz="2000" dirty="0"/>
            </a:p>
          </p:txBody>
        </p:sp>
        <p:sp>
          <p:nvSpPr>
            <p:cNvPr id="7" name="Text Box 10">
              <a:extLst>
                <a:ext uri="{FF2B5EF4-FFF2-40B4-BE49-F238E27FC236}">
                  <a16:creationId xmlns:a16="http://schemas.microsoft.com/office/drawing/2014/main" id="{A4951DBC-1F2B-4453-810F-05D041E539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2640"/>
              <a:ext cx="3216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/>
                <a:t>1 mol C</a:t>
              </a:r>
              <a:r>
                <a:rPr lang="en-US" altLang="en-US" sz="2000" baseline="-25000"/>
                <a:t>3</a:t>
              </a:r>
              <a:r>
                <a:rPr lang="en-US" altLang="en-US" sz="2000"/>
                <a:t>H</a:t>
              </a:r>
              <a:r>
                <a:rPr lang="en-US" altLang="en-US" sz="2000" baseline="-25000"/>
                <a:t>8</a:t>
              </a:r>
              <a:endParaRPr lang="en-US" altLang="en-US" sz="2000"/>
            </a:p>
          </p:txBody>
        </p:sp>
        <p:sp>
          <p:nvSpPr>
            <p:cNvPr id="8" name="Line 11">
              <a:extLst>
                <a:ext uri="{FF2B5EF4-FFF2-40B4-BE49-F238E27FC236}">
                  <a16:creationId xmlns:a16="http://schemas.microsoft.com/office/drawing/2014/main" id="{98F5B1FB-073A-442F-A328-0B518D24CD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592"/>
              <a:ext cx="3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3">
            <a:extLst>
              <a:ext uri="{FF2B5EF4-FFF2-40B4-BE49-F238E27FC236}">
                <a16:creationId xmlns:a16="http://schemas.microsoft.com/office/drawing/2014/main" id="{8C4E4CC7-09C8-4A37-AC97-D6AAD69526D5}"/>
              </a:ext>
            </a:extLst>
          </p:cNvPr>
          <p:cNvGrpSpPr>
            <a:grpSpLocks/>
          </p:cNvGrpSpPr>
          <p:nvPr/>
        </p:nvGrpSpPr>
        <p:grpSpPr bwMode="auto">
          <a:xfrm>
            <a:off x="5077327" y="2705033"/>
            <a:ext cx="6781800" cy="1219200"/>
            <a:chOff x="3456" y="2304"/>
            <a:chExt cx="2160" cy="1248"/>
          </a:xfrm>
        </p:grpSpPr>
        <p:sp>
          <p:nvSpPr>
            <p:cNvPr id="10" name="AutoShape 14">
              <a:extLst>
                <a:ext uri="{FF2B5EF4-FFF2-40B4-BE49-F238E27FC236}">
                  <a16:creationId xmlns:a16="http://schemas.microsoft.com/office/drawing/2014/main" id="{6E373877-8F64-4118-AAD4-68CBC4947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304"/>
              <a:ext cx="2160" cy="1248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658B9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Text Box 15">
              <a:extLst>
                <a:ext uri="{FF2B5EF4-FFF2-40B4-BE49-F238E27FC236}">
                  <a16:creationId xmlns:a16="http://schemas.microsoft.com/office/drawing/2014/main" id="{1B790328-8F0E-4060-AE04-22FBDE80E0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1" y="2304"/>
              <a:ext cx="2065" cy="1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800080"/>
                  </a:solidFill>
                </a:rPr>
                <a:t>Remember to write the conversion factors so that the </a:t>
              </a:r>
              <a:r>
                <a:rPr lang="en-US" altLang="en-US" sz="2400" u="sng" dirty="0">
                  <a:solidFill>
                    <a:srgbClr val="0000FF"/>
                  </a:solidFill>
                </a:rPr>
                <a:t>unit in the denominator cancels the unit in the numerator</a:t>
              </a:r>
              <a:r>
                <a:rPr lang="en-US" altLang="en-US" sz="2400" dirty="0">
                  <a:solidFill>
                    <a:srgbClr val="800080"/>
                  </a:solidFill>
                </a:rPr>
                <a:t> of the previous factor.</a:t>
              </a:r>
              <a:endParaRPr lang="en-US" altLang="en-US" sz="2400" i="1" dirty="0">
                <a:solidFill>
                  <a:srgbClr val="800080"/>
                </a:solidFill>
              </a:endParaRPr>
            </a:p>
          </p:txBody>
        </p:sp>
      </p:grpSp>
      <p:grpSp>
        <p:nvGrpSpPr>
          <p:cNvPr id="12" name="Group 9">
            <a:extLst>
              <a:ext uri="{FF2B5EF4-FFF2-40B4-BE49-F238E27FC236}">
                <a16:creationId xmlns:a16="http://schemas.microsoft.com/office/drawing/2014/main" id="{D2CFED2D-F698-488D-BA2B-1790848A267F}"/>
              </a:ext>
            </a:extLst>
          </p:cNvPr>
          <p:cNvGrpSpPr>
            <a:grpSpLocks/>
          </p:cNvGrpSpPr>
          <p:nvPr/>
        </p:nvGrpSpPr>
        <p:grpSpPr bwMode="auto">
          <a:xfrm>
            <a:off x="3206954" y="5135871"/>
            <a:ext cx="2286000" cy="788988"/>
            <a:chOff x="1200" y="2208"/>
            <a:chExt cx="3360" cy="869"/>
          </a:xfrm>
        </p:grpSpPr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55A8BDB4-C74D-469D-B355-1C5271E552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2208"/>
              <a:ext cx="3215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/>
                <a:t>11 atoms</a:t>
              </a:r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CE829FBA-2094-48D1-9C0B-9CAA13801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2640"/>
              <a:ext cx="3218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/>
                <a:t>1 </a:t>
              </a:r>
              <a:r>
                <a:rPr lang="en-US" altLang="en-US" sz="2000" dirty="0">
                  <a:solidFill>
                    <a:srgbClr val="0000FF"/>
                  </a:solidFill>
                </a:rPr>
                <a:t>molecule</a:t>
              </a:r>
              <a:r>
                <a:rPr lang="en-US" altLang="en-US" sz="2000" dirty="0"/>
                <a:t> C</a:t>
              </a:r>
              <a:r>
                <a:rPr lang="en-US" altLang="en-US" sz="2000" baseline="-25000" dirty="0"/>
                <a:t>3</a:t>
              </a:r>
              <a:r>
                <a:rPr lang="en-US" altLang="en-US" sz="2000" dirty="0"/>
                <a:t>H</a:t>
              </a:r>
              <a:r>
                <a:rPr lang="en-US" altLang="en-US" sz="2000" baseline="-25000" dirty="0"/>
                <a:t>8</a:t>
              </a:r>
              <a:endParaRPr lang="en-US" altLang="en-US" sz="2000" dirty="0"/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507305CA-528F-4496-A37D-64DD98F9F8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592"/>
              <a:ext cx="3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416842B-8CDD-4525-BEAB-949986AEF879}"/>
              </a:ext>
            </a:extLst>
          </p:cNvPr>
          <p:cNvGrpSpPr>
            <a:grpSpLocks/>
          </p:cNvGrpSpPr>
          <p:nvPr/>
        </p:nvGrpSpPr>
        <p:grpSpPr bwMode="auto">
          <a:xfrm>
            <a:off x="6369464" y="4965987"/>
            <a:ext cx="4495800" cy="1447800"/>
            <a:chOff x="2736" y="2640"/>
            <a:chExt cx="2832" cy="912"/>
          </a:xfrm>
        </p:grpSpPr>
        <p:sp>
          <p:nvSpPr>
            <p:cNvPr id="17" name="AutoShape 17">
              <a:extLst>
                <a:ext uri="{FF2B5EF4-FFF2-40B4-BE49-F238E27FC236}">
                  <a16:creationId xmlns:a16="http://schemas.microsoft.com/office/drawing/2014/main" id="{3D6797BB-DE4B-43D8-99FA-22D1458EE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640"/>
              <a:ext cx="2832" cy="912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658B9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Text Box 18">
              <a:extLst>
                <a:ext uri="{FF2B5EF4-FFF2-40B4-BE49-F238E27FC236}">
                  <a16:creationId xmlns:a16="http://schemas.microsoft.com/office/drawing/2014/main" id="{11C3D5BA-466F-48C0-A306-A0AC8E10A3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2688"/>
              <a:ext cx="2736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800080"/>
                  </a:solidFill>
                </a:rPr>
                <a:t>There are 3 atoms of carbon and 8 atoms of hydrogen in 1 molecule of propane.</a:t>
              </a:r>
              <a:endParaRPr lang="en-US" altLang="en-US" sz="2400" i="1" dirty="0">
                <a:solidFill>
                  <a:srgbClr val="80008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387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8BCD4-56F0-4900-95F5-5333BB9A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517036"/>
            <a:ext cx="10364451" cy="766938"/>
          </a:xfrm>
        </p:spPr>
        <p:txBody>
          <a:bodyPr>
            <a:normAutofit/>
          </a:bodyPr>
          <a:lstStyle/>
          <a:p>
            <a:r>
              <a:rPr lang="en-US" altLang="en-US" sz="4000" b="1" cap="none" dirty="0">
                <a:latin typeface="Arial" panose="020B0604020202020204" pitchFamily="34" charset="0"/>
                <a:cs typeface="Arial" panose="020B0604020202020204" pitchFamily="34" charset="0"/>
              </a:rPr>
              <a:t>Converting Moles to Number of Atoms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2AC69-CA41-414D-A6A0-39AD591F12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6" y="1290635"/>
            <a:ext cx="10363826" cy="509806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Multiply the moles of C</a:t>
            </a:r>
            <a:r>
              <a:rPr lang="en-US" alt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by the conversion factors.</a:t>
            </a:r>
            <a:endParaRPr lang="en-US" altLang="en-US" sz="2800" cap="none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6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6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6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6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b="1" cap="none" dirty="0">
                <a:latin typeface="Arial" panose="020B0604020202020204" pitchFamily="34" charset="0"/>
                <a:cs typeface="Arial" panose="020B0604020202020204" pitchFamily="34" charset="0"/>
              </a:rPr>
              <a:t>Step 3 </a:t>
            </a:r>
            <a:r>
              <a:rPr lang="en-US" altLang="en-US" sz="2800" b="1" cap="none" dirty="0">
                <a:solidFill>
                  <a:srgbClr val="874B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 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Does the result make sense?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There are 11 atoms in each molecule of propane and more than 2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of propane, so the answer should be more than 20 times Avogadro’s number of propane molecules.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The answer should have two significant figures (11 </a:t>
            </a:r>
            <a:r>
              <a:rPr lang="en-US" altLang="en-US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the least).</a:t>
            </a:r>
            <a:endParaRPr lang="en-US" altLang="en-US" sz="2800" cap="none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6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B86E4-73D9-47D0-B905-40DA09A7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6382039"/>
            <a:ext cx="764215" cy="365125"/>
          </a:xfrm>
        </p:spPr>
        <p:txBody>
          <a:bodyPr/>
          <a:lstStyle/>
          <a:p>
            <a:fld id="{DDD59893-D108-4865-9F79-A69106568685}" type="slidenum">
              <a:rPr lang="en-US" smtClean="0"/>
              <a:t>14</a:t>
            </a:fld>
            <a:endParaRPr lang="en-US"/>
          </a:p>
        </p:txBody>
      </p:sp>
      <p:sp>
        <p:nvSpPr>
          <p:cNvPr id="18" name="Text Box 24">
            <a:extLst>
              <a:ext uri="{FF2B5EF4-FFF2-40B4-BE49-F238E27FC236}">
                <a16:creationId xmlns:a16="http://schemas.microsoft.com/office/drawing/2014/main" id="{86069BF7-515F-49C1-B465-2636B5309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9" y="2773163"/>
            <a:ext cx="259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= 1.4 × 10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25</a:t>
            </a:r>
            <a:r>
              <a:rPr lang="en-US" altLang="en-US" sz="2000" dirty="0"/>
              <a:t> atoms</a:t>
            </a:r>
          </a:p>
        </p:txBody>
      </p:sp>
      <p:sp>
        <p:nvSpPr>
          <p:cNvPr id="19" name="Line 25">
            <a:extLst>
              <a:ext uri="{FF2B5EF4-FFF2-40B4-BE49-F238E27FC236}">
                <a16:creationId xmlns:a16="http://schemas.microsoft.com/office/drawing/2014/main" id="{034232D9-873C-42AA-A59E-C61AABDCC4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01280" y="2064606"/>
            <a:ext cx="1012269" cy="180784"/>
          </a:xfrm>
          <a:prstGeom prst="line">
            <a:avLst/>
          </a:prstGeom>
          <a:noFill/>
          <a:ln w="3175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" name="Line 27">
            <a:extLst>
              <a:ext uri="{FF2B5EF4-FFF2-40B4-BE49-F238E27FC236}">
                <a16:creationId xmlns:a16="http://schemas.microsoft.com/office/drawing/2014/main" id="{C7931EBC-8C75-4FA3-BA6C-63880A0187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9440" y="1951574"/>
            <a:ext cx="1767871" cy="14230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33" name="Group 39">
            <a:extLst>
              <a:ext uri="{FF2B5EF4-FFF2-40B4-BE49-F238E27FC236}">
                <a16:creationId xmlns:a16="http://schemas.microsoft.com/office/drawing/2014/main" id="{62E117D3-9492-49CF-9D59-5D7EDDC7DBB4}"/>
              </a:ext>
            </a:extLst>
          </p:cNvPr>
          <p:cNvGrpSpPr>
            <a:grpSpLocks/>
          </p:cNvGrpSpPr>
          <p:nvPr/>
        </p:nvGrpSpPr>
        <p:grpSpPr bwMode="auto">
          <a:xfrm>
            <a:off x="1691675" y="1814085"/>
            <a:ext cx="8832791" cy="726335"/>
            <a:chOff x="302" y="2064"/>
            <a:chExt cx="5122" cy="490"/>
          </a:xfrm>
        </p:grpSpPr>
        <p:sp>
          <p:nvSpPr>
            <p:cNvPr id="34" name="Text Box 37">
              <a:extLst>
                <a:ext uri="{FF2B5EF4-FFF2-40B4-BE49-F238E27FC236}">
                  <a16:creationId xmlns:a16="http://schemas.microsoft.com/office/drawing/2014/main" id="{3911E22B-134B-4C9F-901A-1CFE9E445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304"/>
              <a:ext cx="13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/>
                <a:t>1 molecule C</a:t>
              </a:r>
              <a:r>
                <a:rPr lang="en-US" altLang="en-US" sz="2000" baseline="-25000" dirty="0"/>
                <a:t>3</a:t>
              </a:r>
              <a:r>
                <a:rPr lang="en-US" altLang="en-US" sz="2000" dirty="0"/>
                <a:t>H</a:t>
              </a:r>
              <a:r>
                <a:rPr lang="en-US" altLang="en-US" sz="2000" baseline="-25000" dirty="0"/>
                <a:t>8</a:t>
              </a:r>
              <a:endParaRPr lang="en-US" altLang="en-US" sz="2000" dirty="0"/>
            </a:p>
          </p:txBody>
        </p:sp>
        <p:sp>
          <p:nvSpPr>
            <p:cNvPr id="35" name="Text Box 13">
              <a:extLst>
                <a:ext uri="{FF2B5EF4-FFF2-40B4-BE49-F238E27FC236}">
                  <a16:creationId xmlns:a16="http://schemas.microsoft.com/office/drawing/2014/main" id="{FC724386-BBF3-48DA-986C-E05375E891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" y="2146"/>
              <a:ext cx="13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/>
                <a:t>2.12 </a:t>
              </a:r>
              <a:r>
                <a:rPr lang="en-US" altLang="en-US" sz="2000" dirty="0" err="1"/>
                <a:t>mol</a:t>
              </a:r>
              <a:r>
                <a:rPr lang="en-US" altLang="en-US" sz="2000" dirty="0"/>
                <a:t> C</a:t>
              </a:r>
              <a:r>
                <a:rPr lang="en-US" altLang="en-US" sz="2000" baseline="-25000" dirty="0"/>
                <a:t>3</a:t>
              </a:r>
              <a:r>
                <a:rPr lang="en-US" altLang="en-US" sz="2000" dirty="0"/>
                <a:t>H</a:t>
              </a:r>
              <a:r>
                <a:rPr lang="en-US" altLang="en-US" sz="2000" baseline="-25000" dirty="0"/>
                <a:t>8</a:t>
              </a:r>
              <a:r>
                <a:rPr lang="en-US" altLang="en-US" sz="2000" dirty="0"/>
                <a:t> ×</a:t>
              </a:r>
              <a:endParaRPr lang="en-US" altLang="en-US" sz="2000" dirty="0">
                <a:latin typeface="MS PGothic" panose="020B0600070205080204" pitchFamily="34" charset="-128"/>
              </a:endParaRPr>
            </a:p>
          </p:txBody>
        </p:sp>
        <p:sp>
          <p:nvSpPr>
            <p:cNvPr id="36" name="Text Box 15">
              <a:extLst>
                <a:ext uri="{FF2B5EF4-FFF2-40B4-BE49-F238E27FC236}">
                  <a16:creationId xmlns:a16="http://schemas.microsoft.com/office/drawing/2014/main" id="{12F4EAAB-752B-4596-B9D2-3E89D6B66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2064"/>
              <a:ext cx="21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/>
                <a:t>6.02 × 10</a:t>
              </a:r>
              <a:r>
                <a:rPr lang="en-US" altLang="en-US" sz="2000" baseline="30000" dirty="0"/>
                <a:t>23</a:t>
              </a:r>
              <a:r>
                <a:rPr lang="en-US" altLang="en-US" sz="2000" dirty="0"/>
                <a:t> molecules C</a:t>
              </a:r>
              <a:r>
                <a:rPr lang="en-US" altLang="en-US" sz="2000" baseline="-25000" dirty="0"/>
                <a:t>3</a:t>
              </a:r>
              <a:r>
                <a:rPr lang="en-US" altLang="en-US" sz="2000" dirty="0"/>
                <a:t>H</a:t>
              </a:r>
              <a:r>
                <a:rPr lang="en-US" altLang="en-US" sz="2000" baseline="-25000" dirty="0"/>
                <a:t>8</a:t>
              </a:r>
            </a:p>
          </p:txBody>
        </p:sp>
        <p:sp>
          <p:nvSpPr>
            <p:cNvPr id="37" name="Text Box 16">
              <a:extLst>
                <a:ext uri="{FF2B5EF4-FFF2-40B4-BE49-F238E27FC236}">
                  <a16:creationId xmlns:a16="http://schemas.microsoft.com/office/drawing/2014/main" id="{D6636B6C-FDF6-4B22-A741-444AD3D26F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2304"/>
              <a:ext cx="211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/>
                <a:t>1 </a:t>
              </a:r>
              <a:r>
                <a:rPr lang="en-US" altLang="en-US" sz="2000" dirty="0" err="1"/>
                <a:t>mol</a:t>
              </a:r>
              <a:r>
                <a:rPr lang="en-US" altLang="en-US" sz="2000" dirty="0"/>
                <a:t> C</a:t>
              </a:r>
              <a:r>
                <a:rPr lang="en-US" altLang="en-US" sz="2000" baseline="-25000" dirty="0"/>
                <a:t>3</a:t>
              </a:r>
              <a:r>
                <a:rPr lang="en-US" altLang="en-US" sz="2000" dirty="0"/>
                <a:t>H</a:t>
              </a:r>
              <a:r>
                <a:rPr lang="en-US" altLang="en-US" sz="2000" baseline="-25000" dirty="0"/>
                <a:t>8</a:t>
              </a:r>
              <a:endParaRPr lang="en-US" altLang="en-US" sz="2000" dirty="0"/>
            </a:p>
          </p:txBody>
        </p:sp>
        <p:sp>
          <p:nvSpPr>
            <p:cNvPr id="38" name="Line 17">
              <a:extLst>
                <a:ext uri="{FF2B5EF4-FFF2-40B4-BE49-F238E27FC236}">
                  <a16:creationId xmlns:a16="http://schemas.microsoft.com/office/drawing/2014/main" id="{2482AB6C-AEDE-4997-BEAF-764ED4AD24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303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 Box 22">
              <a:extLst>
                <a:ext uri="{FF2B5EF4-FFF2-40B4-BE49-F238E27FC236}">
                  <a16:creationId xmlns:a16="http://schemas.microsoft.com/office/drawing/2014/main" id="{E236726B-F9E4-4930-AF75-70D58E583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208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/>
                <a:t>×</a:t>
              </a:r>
            </a:p>
          </p:txBody>
        </p:sp>
        <p:sp>
          <p:nvSpPr>
            <p:cNvPr id="42" name="Text Box 36">
              <a:extLst>
                <a:ext uri="{FF2B5EF4-FFF2-40B4-BE49-F238E27FC236}">
                  <a16:creationId xmlns:a16="http://schemas.microsoft.com/office/drawing/2014/main" id="{1DF0A172-D2A6-4865-AA7C-68B8B936BC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064"/>
              <a:ext cx="13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/>
                <a:t>11 atoms</a:t>
              </a:r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FAC4BC04-9DAF-420B-AAD5-0A40BDD1C8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2304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" name="Line 26">
            <a:extLst>
              <a:ext uri="{FF2B5EF4-FFF2-40B4-BE49-F238E27FC236}">
                <a16:creationId xmlns:a16="http://schemas.microsoft.com/office/drawing/2014/main" id="{E3098736-840B-48AA-BCFF-8337E681CF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49279" y="2296547"/>
            <a:ext cx="1055064" cy="183527"/>
          </a:xfrm>
          <a:prstGeom prst="line">
            <a:avLst/>
          </a:prstGeom>
          <a:noFill/>
          <a:ln w="3175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" name="Line 28">
            <a:extLst>
              <a:ext uri="{FF2B5EF4-FFF2-40B4-BE49-F238E27FC236}">
                <a16:creationId xmlns:a16="http://schemas.microsoft.com/office/drawing/2014/main" id="{D75E0C13-3CB5-455F-A562-06D0F58251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41064" y="2258230"/>
            <a:ext cx="1705663" cy="18168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24">
            <a:extLst>
              <a:ext uri="{FF2B5EF4-FFF2-40B4-BE49-F238E27FC236}">
                <a16:creationId xmlns:a16="http://schemas.microsoft.com/office/drawing/2014/main" id="{86069BF7-515F-49C1-B465-2636B5309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418" y="2773163"/>
            <a:ext cx="3200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= </a:t>
            </a:r>
            <a:r>
              <a:rPr lang="en-US" altLang="en-US" sz="2000" dirty="0" smtClean="0"/>
              <a:t>140.3864 </a:t>
            </a:r>
            <a:r>
              <a:rPr lang="en-US" altLang="en-US" sz="2000" dirty="0"/>
              <a:t>× </a:t>
            </a:r>
            <a:r>
              <a:rPr lang="en-US" altLang="en-US" sz="2000" dirty="0" smtClean="0"/>
              <a:t>10</a:t>
            </a:r>
            <a:r>
              <a:rPr lang="en-US" altLang="en-US" sz="2000" b="1" baseline="30000" dirty="0" smtClean="0">
                <a:solidFill>
                  <a:srgbClr val="FF0000"/>
                </a:solidFill>
              </a:rPr>
              <a:t>23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atoms</a:t>
            </a:r>
          </a:p>
        </p:txBody>
      </p:sp>
    </p:spTree>
    <p:extLst>
      <p:ext uri="{BB962C8B-B14F-4D97-AF65-F5344CB8AC3E}">
        <p14:creationId xmlns:p14="http://schemas.microsoft.com/office/powerpoint/2010/main" val="220812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8" grpId="0"/>
      <p:bldP spid="19" grpId="0" animBg="1"/>
      <p:bldP spid="32" grpId="0" animBg="1"/>
      <p:bldP spid="55" grpId="0" animBg="1"/>
      <p:bldP spid="56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8BCD4-56F0-4900-95F5-5333BB9A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66938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2AC69-CA41-414D-A6A0-39AD591F12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436" y="1828800"/>
            <a:ext cx="10557164" cy="3962399"/>
          </a:xfrm>
        </p:spPr>
        <p:txBody>
          <a:bodyPr>
            <a:normAutofit/>
          </a:bodyPr>
          <a:lstStyle/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On your “</a:t>
            </a:r>
            <a:r>
              <a:rPr lang="en-US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Notes Practice” 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paper, answer the following:</a:t>
            </a:r>
          </a:p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How is a mole similar to a dozen?</a:t>
            </a:r>
          </a:p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Describe the relationship between Avogadro’s number and one mole of any substance.</a:t>
            </a:r>
          </a:p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Which contains more molecules: 1.0 </a:t>
            </a:r>
            <a:r>
              <a:rPr 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or 1.0 </a:t>
            </a:r>
            <a:r>
              <a:rPr lang="en-US" sz="2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sz="2800" cap="none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cap="none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B86E4-73D9-47D0-B905-40DA09A7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6382039"/>
            <a:ext cx="764215" cy="365125"/>
          </a:xfrm>
        </p:spPr>
        <p:txBody>
          <a:bodyPr/>
          <a:lstStyle/>
          <a:p>
            <a:fld id="{DDD59893-D108-4865-9F79-A69106568685}" type="slidenum">
              <a:rPr lang="en-US" smtClean="0"/>
              <a:t>15</a:t>
            </a:fld>
            <a:endParaRPr lang="en-US"/>
          </a:p>
        </p:txBody>
      </p:sp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E41EADDC-B777-49D5-BEAC-FCB64C06D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72" y="514624"/>
            <a:ext cx="146367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1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8BCD4-56F0-4900-95F5-5333BB9A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517036"/>
            <a:ext cx="10364451" cy="766938"/>
          </a:xfrm>
        </p:spPr>
        <p:txBody>
          <a:bodyPr>
            <a:normAutofit/>
          </a:bodyPr>
          <a:lstStyle/>
          <a:p>
            <a:r>
              <a:rPr lang="en-US" sz="4000" b="1" cap="none" dirty="0">
                <a:latin typeface="Arial" panose="020B0604020202020204" pitchFamily="34" charset="0"/>
                <a:cs typeface="Arial" panose="020B0604020202020204" pitchFamily="34" charset="0"/>
              </a:rPr>
              <a:t>Molar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2AC69-CA41-414D-A6A0-39AD591F12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836985"/>
            <a:ext cx="10363826" cy="35450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cap="none" dirty="0">
                <a:latin typeface="Arial" panose="020B0604020202020204" pitchFamily="34" charset="0"/>
                <a:cs typeface="Arial" panose="020B0604020202020204" pitchFamily="34" charset="0"/>
              </a:rPr>
              <a:t>How do we determine the molar mass of an element?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B86E4-73D9-47D0-B905-40DA09A7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6382039"/>
            <a:ext cx="764215" cy="365125"/>
          </a:xfrm>
        </p:spPr>
        <p:txBody>
          <a:bodyPr/>
          <a:lstStyle/>
          <a:p>
            <a:fld id="{DDD59893-D108-4865-9F79-A691065686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3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8BCD4-56F0-4900-95F5-5333BB9A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517036"/>
            <a:ext cx="10364451" cy="766938"/>
          </a:xfrm>
        </p:spPr>
        <p:txBody>
          <a:bodyPr>
            <a:normAutofit/>
          </a:bodyPr>
          <a:lstStyle/>
          <a:p>
            <a:r>
              <a:rPr lang="en-US" sz="4000" b="1" cap="none" dirty="0">
                <a:latin typeface="Arial" panose="020B0604020202020204" pitchFamily="34" charset="0"/>
                <a:cs typeface="Arial" panose="020B0604020202020204" pitchFamily="34" charset="0"/>
              </a:rPr>
              <a:t>Molar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2AC69-CA41-414D-A6A0-39AD591F12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83973"/>
            <a:ext cx="10363826" cy="5098065"/>
          </a:xfrm>
        </p:spPr>
        <p:txBody>
          <a:bodyPr>
            <a:normAutofit/>
          </a:bodyPr>
          <a:lstStyle/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</a:rPr>
              <a:t>When we mix chemicals for a reaction, we need to know how much of each chemical to use.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</a:rPr>
              <a:t>We need the correct amount of molecules, but different molecules have different masses.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</a:rPr>
              <a:t>We need to know the mass of 1.0 </a:t>
            </a:r>
            <a:r>
              <a:rPr lang="en-US" sz="2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mole </a:t>
            </a: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</a:rPr>
              <a:t>of the substance.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 cap="none" dirty="0">
                <a:latin typeface="Arial" panose="020B0604020202020204" pitchFamily="34" charset="0"/>
                <a:cs typeface="Arial" panose="020B0604020202020204" pitchFamily="34" charset="0"/>
              </a:rPr>
              <a:t>We get that mass from the Periodic table.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B86E4-73D9-47D0-B905-40DA09A7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6382039"/>
            <a:ext cx="764215" cy="365125"/>
          </a:xfrm>
        </p:spPr>
        <p:txBody>
          <a:bodyPr/>
          <a:lstStyle/>
          <a:p>
            <a:fld id="{DDD59893-D108-4865-9F79-A691065686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4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8BCD4-56F0-4900-95F5-5333BB9A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517036"/>
            <a:ext cx="10364451" cy="766938"/>
          </a:xfrm>
        </p:spPr>
        <p:txBody>
          <a:bodyPr>
            <a:normAutofit/>
          </a:bodyPr>
          <a:lstStyle/>
          <a:p>
            <a:r>
              <a:rPr lang="en-US" sz="4000" b="1" cap="none" dirty="0">
                <a:latin typeface="Arial" panose="020B0604020202020204" pitchFamily="34" charset="0"/>
                <a:cs typeface="Arial" panose="020B0604020202020204" pitchFamily="34" charset="0"/>
              </a:rPr>
              <a:t>Molar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2AC69-CA41-414D-A6A0-39AD591F12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83975"/>
            <a:ext cx="10363826" cy="5098064"/>
          </a:xfrm>
        </p:spPr>
        <p:txBody>
          <a:bodyPr>
            <a:normAutofit/>
          </a:bodyPr>
          <a:lstStyle/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u="sng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atomic mass</a:t>
            </a:r>
            <a:r>
              <a:rPr lang="en-US" sz="2800" b="1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the average of the masses of all the isotopes of an element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The atomic mass of an element </a:t>
            </a:r>
            <a:r>
              <a:rPr lang="en-US" altLang="en-US" sz="2800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expressed in grams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is the mass of a mole of the element.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u="sng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molar mass</a:t>
            </a:r>
            <a:r>
              <a:rPr lang="en-US" sz="2800" b="1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the mass of one mole of an element or compound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molar mass of </a:t>
            </a:r>
            <a:r>
              <a:rPr lang="en-US" sz="2800" b="1" u="sng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element</a:t>
            </a:r>
            <a:r>
              <a:rPr lang="en-US" sz="2800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is determined from it’s atomic mass on the Periodic Table.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molar mass of </a:t>
            </a:r>
            <a:r>
              <a:rPr lang="en-US" sz="2800" b="1" u="sng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compound</a:t>
            </a:r>
            <a:r>
              <a:rPr lang="en-US" sz="2800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is the sum of molar masses of all the atoms in the compound.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B86E4-73D9-47D0-B905-40DA09A7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6382039"/>
            <a:ext cx="764215" cy="365125"/>
          </a:xfrm>
        </p:spPr>
        <p:txBody>
          <a:bodyPr/>
          <a:lstStyle/>
          <a:p>
            <a:fld id="{DDD59893-D108-4865-9F79-A691065686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2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8BCD4-56F0-4900-95F5-5333BB9A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52391"/>
            <a:ext cx="10364451" cy="766938"/>
          </a:xfrm>
        </p:spPr>
        <p:txBody>
          <a:bodyPr>
            <a:normAutofit/>
          </a:bodyPr>
          <a:lstStyle/>
          <a:p>
            <a:r>
              <a:rPr lang="en-US" sz="4000" b="1" cap="none" dirty="0">
                <a:latin typeface="Arial" panose="020B0604020202020204" pitchFamily="34" charset="0"/>
                <a:cs typeface="Arial" panose="020B0604020202020204" pitchFamily="34" charset="0"/>
              </a:rPr>
              <a:t>Molar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2AC69-CA41-414D-A6A0-39AD591F12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819329"/>
            <a:ext cx="10363826" cy="50980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Remember that the atomic mass of an element (the mass of a single atom) is expressed in atomic mass units (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amu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B86E4-73D9-47D0-B905-40DA09A7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6382039"/>
            <a:ext cx="764215" cy="365125"/>
          </a:xfrm>
        </p:spPr>
        <p:txBody>
          <a:bodyPr/>
          <a:lstStyle/>
          <a:p>
            <a:fld id="{DDD59893-D108-4865-9F79-A69106568685}" type="slidenum">
              <a:rPr lang="en-US" smtClean="0"/>
              <a:t>19</a:t>
            </a:fld>
            <a:endParaRPr lang="en-US"/>
          </a:p>
        </p:txBody>
      </p:sp>
      <p:pic>
        <p:nvPicPr>
          <p:cNvPr id="1028" name="Picture 4" descr="Image result for atomic mass units vs molar ma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7"/>
          <a:stretch/>
        </p:blipFill>
        <p:spPr bwMode="auto">
          <a:xfrm>
            <a:off x="2266450" y="2021306"/>
            <a:ext cx="7975600" cy="36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43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D6999-188E-4A43-9DC6-7AB227606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25821"/>
          </a:xfrm>
        </p:spPr>
        <p:txBody>
          <a:bodyPr/>
          <a:lstStyle/>
          <a:p>
            <a:r>
              <a:rPr lang="en-US" b="1" cap="none" dirty="0">
                <a:latin typeface="Arial" panose="020B0604020202020204" pitchFamily="34" charset="0"/>
                <a:cs typeface="Arial" panose="020B0604020202020204" pitchFamily="34" charset="0"/>
              </a:rPr>
              <a:t>The Mole: A Measurement of Matter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9E5C3-31C7-4606-A0ED-E5EC6D4CAD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44338"/>
            <a:ext cx="10363826" cy="5184742"/>
          </a:xfrm>
        </p:spPr>
        <p:txBody>
          <a:bodyPr>
            <a:normAutofit/>
          </a:bodyPr>
          <a:lstStyle/>
          <a:p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www.youtube.com/watch?v=UL1jmJaUkaQ</a:t>
            </a:r>
            <a:endParaRPr lang="en-US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lang="en-US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Targets:</a:t>
            </a:r>
          </a:p>
          <a:p>
            <a:r>
              <a:rPr lang="en-US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I will be able to: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distinguish between the atomic mass and molar mass of an element.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describe how the mass of a mole of a compound is calculated.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57F9F4-F6BA-4300-AE73-A2CB2025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6429080"/>
            <a:ext cx="764215" cy="365125"/>
          </a:xfrm>
        </p:spPr>
        <p:txBody>
          <a:bodyPr/>
          <a:lstStyle/>
          <a:p>
            <a:fld id="{DDD59893-D108-4865-9F79-A6910656868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70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8BCD4-56F0-4900-95F5-5333BB9A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517036"/>
            <a:ext cx="10364451" cy="766938"/>
          </a:xfrm>
        </p:spPr>
        <p:txBody>
          <a:bodyPr>
            <a:normAutofit/>
          </a:bodyPr>
          <a:lstStyle/>
          <a:p>
            <a:r>
              <a:rPr lang="en-US" sz="4000" b="1" cap="none" dirty="0">
                <a:latin typeface="Arial" panose="020B0604020202020204" pitchFamily="34" charset="0"/>
                <a:cs typeface="Arial" panose="020B0604020202020204" pitchFamily="34" charset="0"/>
              </a:rPr>
              <a:t>Molar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2AC69-CA41-414D-A6A0-39AD591F12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1513" y="1528763"/>
            <a:ext cx="8213723" cy="4853275"/>
          </a:xfrm>
        </p:spPr>
        <p:txBody>
          <a:bodyPr>
            <a:normAutofit/>
          </a:bodyPr>
          <a:lstStyle/>
          <a:p>
            <a:pPr marL="365760" lvl="1" indent="-36576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800" cap="none" dirty="0">
                <a:latin typeface="Arial" panose="020B0604020202020204" pitchFamily="34" charset="0"/>
              </a:rPr>
              <a:t>We use the atomic mass obtained from the Periodic Table.</a:t>
            </a:r>
          </a:p>
          <a:p>
            <a:pPr marL="365760" lvl="1" indent="-36576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800" cap="none" dirty="0">
                <a:latin typeface="Arial" panose="020B0604020202020204" pitchFamily="34" charset="0"/>
              </a:rPr>
              <a:t>For carbon, the molar mass is 12.01 g.</a:t>
            </a:r>
          </a:p>
          <a:p>
            <a:pPr marL="365760" lvl="1" indent="-36576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800" cap="none" dirty="0">
                <a:latin typeface="Arial" panose="020B0604020202020204" pitchFamily="34" charset="0"/>
              </a:rPr>
              <a:t>For atomic hydrogen, the molar mass is 1.01 g.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The molar mass </a:t>
            </a:r>
            <a:r>
              <a:rPr lang="en-US" sz="2800" u="sng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compound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is determined by adding the molar masses of each atom in the molecular formula.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For water, H</a:t>
            </a:r>
            <a:r>
              <a:rPr 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O, we add 2(1.01) + 15.999 to get a molar mass of 18.019 grams.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B86E4-73D9-47D0-B905-40DA09A7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6382039"/>
            <a:ext cx="764215" cy="365125"/>
          </a:xfrm>
        </p:spPr>
        <p:txBody>
          <a:bodyPr/>
          <a:lstStyle/>
          <a:p>
            <a:fld id="{DDD59893-D108-4865-9F79-A69106568685}" type="slidenum">
              <a:rPr lang="en-US" smtClean="0"/>
              <a:t>20</a:t>
            </a:fld>
            <a:endParaRPr lang="en-US"/>
          </a:p>
        </p:txBody>
      </p:sp>
      <p:pic>
        <p:nvPicPr>
          <p:cNvPr id="1026" name="Picture 2" descr="Image result for periodic table symbols, carbon, hydrog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0" r="59630" b="50667"/>
          <a:stretch/>
        </p:blipFill>
        <p:spPr bwMode="auto">
          <a:xfrm>
            <a:off x="9464842" y="1550013"/>
            <a:ext cx="1512184" cy="179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periodic table symbols, carbon, hydrog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39" b="50667"/>
          <a:stretch/>
        </p:blipFill>
        <p:spPr bwMode="auto">
          <a:xfrm>
            <a:off x="9515104" y="3613658"/>
            <a:ext cx="1461922" cy="179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8935957" y="2919662"/>
            <a:ext cx="528425" cy="315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8946595" y="4983307"/>
            <a:ext cx="528425" cy="315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8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8BCD4-56F0-4900-95F5-5333BB9A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517036"/>
            <a:ext cx="10364451" cy="766938"/>
          </a:xfrm>
        </p:spPr>
        <p:txBody>
          <a:bodyPr>
            <a:normAutofit/>
          </a:bodyPr>
          <a:lstStyle/>
          <a:p>
            <a:r>
              <a:rPr lang="en-US" sz="4000" b="1" cap="none" dirty="0">
                <a:latin typeface="Arial" panose="020B0604020202020204" pitchFamily="34" charset="0"/>
                <a:cs typeface="Arial" panose="020B0604020202020204" pitchFamily="34" charset="0"/>
              </a:rPr>
              <a:t>Molar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2AC69-CA41-414D-A6A0-39AD591F12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83973"/>
            <a:ext cx="10363826" cy="5098065"/>
          </a:xfrm>
        </p:spPr>
        <p:txBody>
          <a:bodyPr>
            <a:normAutofit/>
          </a:bodyPr>
          <a:lstStyle/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To find the mass of a mole of a compound, you must know the formula of the compound.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To calculate the molar mass of a compound, find the number of grams in </a:t>
            </a:r>
            <a:r>
              <a:rPr lang="en-US" sz="2800" cap="none">
                <a:latin typeface="Arial" panose="020B0604020202020204" pitchFamily="34" charset="0"/>
                <a:cs typeface="Arial" panose="020B0604020202020204" pitchFamily="34" charset="0"/>
              </a:rPr>
              <a:t>1.0 </a:t>
            </a:r>
            <a:r>
              <a:rPr lang="en-US" sz="2800" cap="none" smtClean="0">
                <a:latin typeface="Arial" panose="020B0604020202020204" pitchFamily="34" charset="0"/>
                <a:cs typeface="Arial" panose="020B0604020202020204" pitchFamily="34" charset="0"/>
              </a:rPr>
              <a:t>mole 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of each element in the compound.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Add the masses of the elements for each atom in the compound (if there is more than one atom of an element, add for each atom).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B86E4-73D9-47D0-B905-40DA09A7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6382039"/>
            <a:ext cx="764215" cy="365125"/>
          </a:xfrm>
        </p:spPr>
        <p:txBody>
          <a:bodyPr/>
          <a:lstStyle/>
          <a:p>
            <a:fld id="{DDD59893-D108-4865-9F79-A691065686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8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8BCD4-56F0-4900-95F5-5333BB9A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66938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2AC69-CA41-414D-A6A0-39AD591F12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789576"/>
            <a:ext cx="10363826" cy="3424107"/>
          </a:xfrm>
        </p:spPr>
        <p:txBody>
          <a:bodyPr>
            <a:normAutofit lnSpcReduction="10000"/>
          </a:bodyPr>
          <a:lstStyle/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On your “</a:t>
            </a:r>
            <a:r>
              <a:rPr lang="en-US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Notes Practice” 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paper, answer the following:</a:t>
            </a:r>
          </a:p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What is the molar mass of gold?</a:t>
            </a:r>
          </a:p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What is the molar mass of </a:t>
            </a:r>
            <a:r>
              <a:rPr 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What is the molar mass of H</a:t>
            </a:r>
            <a:r>
              <a:rPr 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How many atoms are contained in a molar mass of an element?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B86E4-73D9-47D0-B905-40DA09A7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6382039"/>
            <a:ext cx="764215" cy="365125"/>
          </a:xfrm>
        </p:spPr>
        <p:txBody>
          <a:bodyPr/>
          <a:lstStyle/>
          <a:p>
            <a:fld id="{DDD59893-D108-4865-9F79-A69106568685}" type="slidenum">
              <a:rPr lang="en-US" smtClean="0"/>
              <a:t>22</a:t>
            </a:fld>
            <a:endParaRPr lang="en-US"/>
          </a:p>
        </p:txBody>
      </p:sp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E41EADDC-B777-49D5-BEAC-FCB64C06D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72" y="514624"/>
            <a:ext cx="146367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26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8BCD4-56F0-4900-95F5-5333BB9A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517036"/>
            <a:ext cx="10364451" cy="766938"/>
          </a:xfrm>
        </p:spPr>
        <p:txBody>
          <a:bodyPr>
            <a:normAutofit/>
          </a:bodyPr>
          <a:lstStyle/>
          <a:p>
            <a:r>
              <a:rPr lang="en-US" sz="4000" b="1" cap="none" dirty="0">
                <a:latin typeface="Arial" panose="020B0604020202020204" pitchFamily="34" charset="0"/>
                <a:cs typeface="Arial" panose="020B0604020202020204" pitchFamily="34" charset="0"/>
              </a:rPr>
              <a:t>Molar Mass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B86E4-73D9-47D0-B905-40DA09A7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6382039"/>
            <a:ext cx="764215" cy="365125"/>
          </a:xfrm>
        </p:spPr>
        <p:txBody>
          <a:bodyPr/>
          <a:lstStyle/>
          <a:p>
            <a:fld id="{DDD59893-D108-4865-9F79-A69106568685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19" descr="ele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187" y="1605251"/>
            <a:ext cx="8763000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28650" y="3422144"/>
            <a:ext cx="2819400" cy="2667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This figure shows one mole of carbon, sulfur, and iron.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7733360" y="2476787"/>
            <a:ext cx="33156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/>
              <a:t>1 </a:t>
            </a:r>
            <a:r>
              <a:rPr lang="en-US" altLang="en-US" sz="1800" dirty="0" err="1"/>
              <a:t>mol</a:t>
            </a:r>
            <a:r>
              <a:rPr lang="en-US" altLang="en-US" sz="1800" dirty="0"/>
              <a:t> of iron atoms = 55.845 g</a:t>
            </a:r>
          </a:p>
        </p:txBody>
      </p:sp>
      <p:sp>
        <p:nvSpPr>
          <p:cNvPr id="9" name="Text Box 16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5143500" y="1679051"/>
            <a:ext cx="346710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cap="none" dirty="0"/>
              <a:t>1 </a:t>
            </a:r>
            <a:r>
              <a:rPr lang="en-US" altLang="en-US" sz="1800" cap="none" dirty="0" err="1"/>
              <a:t>mol</a:t>
            </a:r>
            <a:r>
              <a:rPr lang="en-US" altLang="en-US" sz="1800" cap="none" dirty="0"/>
              <a:t> of sulfur atoms = 32.1 g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704161" y="2447873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/>
              <a:t>1 </a:t>
            </a:r>
            <a:r>
              <a:rPr lang="en-US" altLang="en-US" sz="1800" dirty="0" err="1"/>
              <a:t>mol</a:t>
            </a:r>
            <a:r>
              <a:rPr lang="en-US" altLang="en-US" sz="1800" dirty="0"/>
              <a:t> of carbon atoms = 12.0 g</a:t>
            </a:r>
          </a:p>
        </p:txBody>
      </p:sp>
    </p:spTree>
    <p:extLst>
      <p:ext uri="{BB962C8B-B14F-4D97-AF65-F5344CB8AC3E}">
        <p14:creationId xmlns:p14="http://schemas.microsoft.com/office/powerpoint/2010/main" val="289923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build="p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8BCD4-56F0-4900-95F5-5333BB9A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517036"/>
            <a:ext cx="10364451" cy="766938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The Mass of a Mole of a Compound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2AC69-CA41-414D-A6A0-39AD591F12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83974"/>
            <a:ext cx="10363826" cy="5098065"/>
          </a:xfrm>
        </p:spPr>
        <p:txBody>
          <a:bodyPr>
            <a:normAutofit/>
          </a:bodyPr>
          <a:lstStyle/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800" cap="none" dirty="0">
                <a:latin typeface="Arial" panose="020B0604020202020204" pitchFamily="34" charset="0"/>
              </a:rPr>
              <a:t>Molar mass is the mass of 1 </a:t>
            </a:r>
            <a:r>
              <a:rPr lang="en-US" altLang="en-US" sz="2800" cap="none" dirty="0" err="1">
                <a:latin typeface="Arial" panose="020B0604020202020204" pitchFamily="34" charset="0"/>
              </a:rPr>
              <a:t>mol</a:t>
            </a:r>
            <a:r>
              <a:rPr lang="en-US" altLang="en-US" sz="2800" cap="none" dirty="0">
                <a:latin typeface="Arial" panose="020B0604020202020204" pitchFamily="34" charset="0"/>
              </a:rPr>
              <a:t> of atoms of any element.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A molecule of SO</a:t>
            </a:r>
            <a:r>
              <a:rPr lang="en-US" alt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is composed of one atom of sulfur and three atoms of oxygen.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endParaRPr lang="en-US" alt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endParaRPr lang="en-US" alt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You can calculate the mass of a molecule of SO</a:t>
            </a:r>
            <a:r>
              <a:rPr lang="en-US" alt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by adding the atomic masses of the atoms making up the molecule.</a:t>
            </a:r>
          </a:p>
          <a:p>
            <a:pPr marL="566738" lvl="1" indent="-3349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endParaRPr lang="en-US" altLang="en-US" sz="2800" cap="none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B86E4-73D9-47D0-B905-40DA09A7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6382039"/>
            <a:ext cx="764215" cy="365125"/>
          </a:xfrm>
        </p:spPr>
        <p:txBody>
          <a:bodyPr/>
          <a:lstStyle/>
          <a:p>
            <a:fld id="{DDD59893-D108-4865-9F79-A69106568685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6" descr="so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1F9FB"/>
              </a:clrFrom>
              <a:clrTo>
                <a:srgbClr val="F1F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345518"/>
            <a:ext cx="6143625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33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8BCD4-56F0-4900-95F5-5333BB9A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388699"/>
            <a:ext cx="10364451" cy="766938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The Mass of a Mole of a Compound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2AC69-CA41-414D-A6A0-39AD591F12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108116"/>
            <a:ext cx="10363826" cy="5098065"/>
          </a:xfrm>
        </p:spPr>
        <p:txBody>
          <a:bodyPr>
            <a:normAutofit/>
          </a:bodyPr>
          <a:lstStyle/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600" cap="none" dirty="0">
                <a:latin typeface="Arial" panose="020B0604020202020204" pitchFamily="34" charset="0"/>
                <a:cs typeface="Arial" panose="020B0604020202020204" pitchFamily="34" charset="0"/>
              </a:rPr>
              <a:t>From the periodic table: </a:t>
            </a:r>
          </a:p>
          <a:p>
            <a:pPr marL="822960" lvl="2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600" cap="none" dirty="0">
                <a:latin typeface="Arial" panose="020B0604020202020204" pitchFamily="34" charset="0"/>
                <a:cs typeface="Arial" panose="020B0604020202020204" pitchFamily="34" charset="0"/>
              </a:rPr>
              <a:t>the atomic mass of sulfur (S) is </a:t>
            </a:r>
            <a:r>
              <a:rPr lang="en-US" altLang="en-US" sz="2600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32.1</a:t>
            </a:r>
            <a:r>
              <a:rPr lang="en-US" altLang="en-US" sz="2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amu</a:t>
            </a:r>
            <a:r>
              <a:rPr lang="en-US" altLang="en-US" sz="26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22960" lvl="2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600" cap="none" dirty="0">
                <a:latin typeface="Arial" panose="020B0604020202020204" pitchFamily="34" charset="0"/>
                <a:cs typeface="Arial" panose="020B0604020202020204" pitchFamily="34" charset="0"/>
              </a:rPr>
              <a:t>the atomic mass of oxygen (O) is </a:t>
            </a:r>
            <a:r>
              <a:rPr lang="en-US" altLang="en-US" sz="2600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16.0</a:t>
            </a:r>
            <a:r>
              <a:rPr lang="en-US" altLang="en-US" sz="2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amu</a:t>
            </a:r>
            <a:endParaRPr lang="en-US" altLang="en-US" sz="26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600" cap="none" dirty="0">
                <a:latin typeface="Arial" panose="020B0604020202020204" pitchFamily="34" charset="0"/>
                <a:cs typeface="Arial" panose="020B0604020202020204" pitchFamily="34" charset="0"/>
              </a:rPr>
              <a:t>There are three atoms of oxygen so the atomic mass of the oxygen atoms is </a:t>
            </a:r>
            <a:r>
              <a:rPr lang="en-US" altLang="en-US" sz="2600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× 16.0 </a:t>
            </a:r>
            <a:r>
              <a:rPr lang="en-US" altLang="en-US" sz="2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amu</a:t>
            </a:r>
            <a:r>
              <a:rPr lang="en-US" altLang="en-US" sz="2600" cap="none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en-US" sz="2600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48.0</a:t>
            </a:r>
            <a:r>
              <a:rPr lang="en-US" altLang="en-US" sz="2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amu</a:t>
            </a:r>
            <a:r>
              <a:rPr lang="en-US" altLang="en-US" sz="26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600" cap="none" dirty="0">
                <a:latin typeface="Arial" panose="020B0604020202020204" pitchFamily="34" charset="0"/>
                <a:cs typeface="Arial" panose="020B0604020202020204" pitchFamily="34" charset="0"/>
              </a:rPr>
              <a:t>The molecular mass of SO</a:t>
            </a:r>
            <a:r>
              <a:rPr lang="en-US" altLang="en-US" sz="26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600" cap="none" dirty="0">
                <a:latin typeface="Arial" panose="020B0604020202020204" pitchFamily="34" charset="0"/>
                <a:cs typeface="Arial" panose="020B0604020202020204" pitchFamily="34" charset="0"/>
              </a:rPr>
              <a:t> is: </a:t>
            </a:r>
            <a:r>
              <a:rPr lang="en-US" altLang="en-US" sz="2600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32.1</a:t>
            </a:r>
            <a:r>
              <a:rPr lang="en-US" altLang="en-US" sz="2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amu</a:t>
            </a:r>
            <a:r>
              <a:rPr lang="en-US" altLang="en-US" sz="2600" cap="none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altLang="en-US" sz="2600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48.0</a:t>
            </a:r>
            <a:r>
              <a:rPr lang="en-US" altLang="en-US" sz="2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amu</a:t>
            </a:r>
            <a:r>
              <a:rPr lang="en-US" altLang="en-US" sz="2600" cap="none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en-US" sz="2600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80.1</a:t>
            </a:r>
            <a:r>
              <a:rPr lang="en-US" altLang="en-US" sz="2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amu</a:t>
            </a:r>
            <a:r>
              <a:rPr lang="en-US" altLang="en-US" sz="26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B86E4-73D9-47D0-B905-40DA09A7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6382039"/>
            <a:ext cx="764215" cy="365125"/>
          </a:xfrm>
        </p:spPr>
        <p:txBody>
          <a:bodyPr/>
          <a:lstStyle/>
          <a:p>
            <a:fld id="{DDD59893-D108-4865-9F79-A69106568685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6" descr="so3-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1F9FB"/>
              </a:clrFrom>
              <a:clrTo>
                <a:srgbClr val="F1F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8" b="8458"/>
          <a:stretch>
            <a:fillRect/>
          </a:stretch>
        </p:blipFill>
        <p:spPr bwMode="auto">
          <a:xfrm>
            <a:off x="1932071" y="4310351"/>
            <a:ext cx="800100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8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8BCD4-56F0-4900-95F5-5333BB9A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66938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2AC69-CA41-414D-A6A0-39AD591F12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93244"/>
            <a:ext cx="10363826" cy="4197956"/>
          </a:xfrm>
        </p:spPr>
        <p:txBody>
          <a:bodyPr>
            <a:normAutofit/>
          </a:bodyPr>
          <a:lstStyle/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On your “</a:t>
            </a:r>
            <a:r>
              <a:rPr lang="en-US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Notes Practice” 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paper, answer the following:</a:t>
            </a:r>
          </a:p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How many moles are in 1.8 x 10</a:t>
            </a:r>
            <a:r>
              <a:rPr lang="en-US" sz="2800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atoms of Fe?</a:t>
            </a:r>
          </a:p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How many molecules are in 2.4 moles of H</a:t>
            </a:r>
            <a:r>
              <a:rPr 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O?</a:t>
            </a:r>
          </a:p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What is the molar mass of Na?</a:t>
            </a:r>
          </a:p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What is the molar mass of CaCl</a:t>
            </a:r>
            <a:r>
              <a:rPr 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B86E4-73D9-47D0-B905-40DA09A7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6382039"/>
            <a:ext cx="764215" cy="365125"/>
          </a:xfrm>
        </p:spPr>
        <p:txBody>
          <a:bodyPr/>
          <a:lstStyle/>
          <a:p>
            <a:fld id="{DDD59893-D108-4865-9F79-A69106568685}" type="slidenum">
              <a:rPr lang="en-US" smtClean="0"/>
              <a:t>26</a:t>
            </a:fld>
            <a:endParaRPr lang="en-US"/>
          </a:p>
        </p:txBody>
      </p:sp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E41EADDC-B777-49D5-BEAC-FCB64C06D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72" y="514624"/>
            <a:ext cx="146367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44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8BCD4-56F0-4900-95F5-5333BB9A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80368"/>
            <a:ext cx="10364451" cy="766938"/>
          </a:xfrm>
        </p:spPr>
        <p:txBody>
          <a:bodyPr>
            <a:normAutofit/>
          </a:bodyPr>
          <a:lstStyle/>
          <a:p>
            <a:r>
              <a:rPr lang="en-US" sz="4000" b="1" cap="none" dirty="0">
                <a:latin typeface="Arial" panose="020B0604020202020204" pitchFamily="34" charset="0"/>
                <a:cs typeface="Arial" panose="020B0604020202020204" pitchFamily="34" charset="0"/>
              </a:rPr>
              <a:t>Conversion Summaries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2AC69-CA41-414D-A6A0-39AD591F12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947306"/>
            <a:ext cx="10363826" cy="5605894"/>
          </a:xfrm>
        </p:spPr>
        <p:txBody>
          <a:bodyPr>
            <a:normAutofit/>
          </a:bodyPr>
          <a:lstStyle/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u="sng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Avogadro’s equivalency: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1 mole = 6.022 x 10</a:t>
            </a:r>
            <a:r>
              <a:rPr lang="en-US" sz="2800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particles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u="sng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Converting particles</a:t>
            </a:r>
            <a:r>
              <a:rPr lang="en-US" sz="2800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(atoms, molecules, or ions) </a:t>
            </a:r>
            <a:r>
              <a:rPr lang="en-US" sz="2800" u="sng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moles: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	Starting unit x 	</a:t>
            </a:r>
            <a:r>
              <a:rPr lang="en-US" sz="2800" u="sng" cap="none" dirty="0">
                <a:latin typeface="Arial" panose="020B0604020202020204" pitchFamily="34" charset="0"/>
                <a:cs typeface="Arial" panose="020B0604020202020204" pitchFamily="34" charset="0"/>
              </a:rPr>
              <a:t>	1.0 </a:t>
            </a:r>
            <a:r>
              <a:rPr lang="en-US" sz="2800" u="sng" cap="none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800" u="sng" cap="none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365760" lvl="2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			          6.022 x 10</a:t>
            </a:r>
            <a:r>
              <a:rPr lang="en-US" sz="2800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particles</a:t>
            </a: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u="sng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Converting moles to particles:</a:t>
            </a:r>
          </a:p>
          <a:p>
            <a:pPr marL="365760" lvl="2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	Starting unit x 	</a:t>
            </a:r>
            <a:r>
              <a:rPr lang="en-US" sz="2800" u="sng" cap="none" dirty="0">
                <a:latin typeface="Arial" panose="020B0604020202020204" pitchFamily="34" charset="0"/>
                <a:cs typeface="Arial" panose="020B0604020202020204" pitchFamily="34" charset="0"/>
              </a:rPr>
              <a:t>6.022 x 10</a:t>
            </a:r>
            <a:r>
              <a:rPr lang="en-US" sz="2800" u="sng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2800" u="sng" cap="none" dirty="0">
                <a:latin typeface="Arial" panose="020B0604020202020204" pitchFamily="34" charset="0"/>
                <a:cs typeface="Arial" panose="020B0604020202020204" pitchFamily="34" charset="0"/>
              </a:rPr>
              <a:t> particles</a:t>
            </a:r>
          </a:p>
          <a:p>
            <a:pPr marL="365760" lvl="2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				        1.0 </a:t>
            </a:r>
            <a:r>
              <a:rPr 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36576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u="sng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Determining molar mass: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sum of atomic masses of each atom </a:t>
            </a:r>
            <a:r>
              <a:rPr lang="en-US" sz="2800" cap="none">
                <a:latin typeface="Arial" panose="020B0604020202020204" pitchFamily="34" charset="0"/>
                <a:cs typeface="Arial" panose="020B0604020202020204" pitchFamily="34" charset="0"/>
              </a:rPr>
              <a:t>in grams/mole</a:t>
            </a: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B86E4-73D9-47D0-B905-40DA09A7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6382039"/>
            <a:ext cx="764215" cy="365125"/>
          </a:xfrm>
        </p:spPr>
        <p:txBody>
          <a:bodyPr/>
          <a:lstStyle/>
          <a:p>
            <a:fld id="{DDD59893-D108-4865-9F79-A691065686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5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8BCD4-56F0-4900-95F5-5333BB9A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517035"/>
            <a:ext cx="10364451" cy="979255"/>
          </a:xfrm>
        </p:spPr>
        <p:txBody>
          <a:bodyPr>
            <a:noAutofit/>
          </a:bodyPr>
          <a:lstStyle/>
          <a:p>
            <a:r>
              <a:rPr lang="en-US" altLang="en-US" sz="4000" b="1" cap="none" dirty="0">
                <a:latin typeface="Arial" panose="020B0604020202020204" pitchFamily="34" charset="0"/>
                <a:cs typeface="Arial" panose="020B0604020202020204" pitchFamily="34" charset="0"/>
              </a:rPr>
              <a:t>Converting Between Number of Particles and Moles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2AC69-CA41-414D-A6A0-39AD591F12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690255"/>
            <a:ext cx="10363826" cy="469178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The relationship </a:t>
            </a:r>
            <a:r>
              <a:rPr lang="en-US" altLang="en-US" sz="2800" b="1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en-US" sz="2800" b="1" cap="none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altLang="en-US" sz="2800" b="1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en-US" sz="2800" b="1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6.02 × 10</a:t>
            </a:r>
            <a:r>
              <a:rPr lang="en-US" altLang="en-US" sz="2800" b="1" cap="none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altLang="en-US" sz="2800" b="1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representative particles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is the basis for the following conversion factors that you can use to convert numbers of representative particles to moles and moles to number of representative particles.</a:t>
            </a:r>
          </a:p>
          <a:p>
            <a:pPr>
              <a:spcBef>
                <a:spcPct val="0"/>
              </a:spcBef>
            </a:pPr>
            <a:endParaRPr lang="en-US" altLang="en-US" sz="12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B86E4-73D9-47D0-B905-40DA09A7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6382039"/>
            <a:ext cx="764215" cy="365125"/>
          </a:xfrm>
        </p:spPr>
        <p:txBody>
          <a:bodyPr/>
          <a:lstStyle/>
          <a:p>
            <a:fld id="{DDD59893-D108-4865-9F79-A69106568685}" type="slidenum">
              <a:rPr lang="en-US" smtClean="0"/>
              <a:t>3</a:t>
            </a:fld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039090" y="3858491"/>
            <a:ext cx="4267200" cy="777875"/>
            <a:chOff x="96" y="3168"/>
            <a:chExt cx="2688" cy="49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056" y="3168"/>
              <a:ext cx="6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/>
                <a:t>1 mol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96" y="3408"/>
              <a:ext cx="26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/>
                <a:t>6.02 × 10</a:t>
              </a:r>
              <a:r>
                <a:rPr lang="en-US" altLang="en-US" sz="2000" baseline="30000" dirty="0"/>
                <a:t>23</a:t>
              </a:r>
              <a:r>
                <a:rPr lang="en-US" altLang="en-US" sz="2000" dirty="0"/>
                <a:t> representative particles</a:t>
              </a:r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96" y="3408"/>
              <a:ext cx="2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6892635" y="3866428"/>
            <a:ext cx="4384965" cy="777875"/>
            <a:chOff x="2976" y="3168"/>
            <a:chExt cx="2640" cy="490"/>
          </a:xfrm>
        </p:grpSpPr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976" y="3168"/>
              <a:ext cx="26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/>
                <a:t>6.02 × 10</a:t>
              </a:r>
              <a:r>
                <a:rPr lang="en-US" altLang="en-US" sz="2000" baseline="30000" dirty="0"/>
                <a:t>23</a:t>
              </a:r>
              <a:r>
                <a:rPr lang="en-US" altLang="en-US" sz="2000" dirty="0"/>
                <a:t> representative particles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936" y="3408"/>
              <a:ext cx="6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/>
                <a:t>1 mol</a:t>
              </a: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2976" y="3408"/>
              <a:ext cx="2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762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8BCD4-56F0-4900-95F5-5333BB9A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517036"/>
            <a:ext cx="10364451" cy="766938"/>
          </a:xfrm>
        </p:spPr>
        <p:txBody>
          <a:bodyPr>
            <a:normAutofit/>
          </a:bodyPr>
          <a:lstStyle/>
          <a:p>
            <a:r>
              <a:rPr lang="en-US" altLang="en-US" sz="4000" b="1" cap="none" dirty="0">
                <a:latin typeface="Arial" panose="020B0604020202020204" pitchFamily="34" charset="0"/>
                <a:cs typeface="Arial" panose="020B0604020202020204" pitchFamily="34" charset="0"/>
              </a:rPr>
              <a:t>Converting Number of Atoms to Moles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2AC69-CA41-414D-A6A0-39AD591F12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83973"/>
            <a:ext cx="10363826" cy="509806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How many moles of magnesium is 1.25 × 10</a:t>
            </a:r>
            <a:r>
              <a:rPr lang="en-US" altLang="en-US" sz="2800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atoms of magnesium?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Step 1 </a:t>
            </a:r>
            <a:r>
              <a:rPr lang="en-US" altLang="en-US" sz="2800" b="1" cap="none" dirty="0">
                <a:solidFill>
                  <a:srgbClr val="874B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Analyze: 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List the knowns and the unknown.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800" u="sng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KNOWNS</a:t>
            </a:r>
            <a:r>
              <a:rPr lang="en-US" altLang="en-US" sz="2800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number of atoms = </a:t>
            </a:r>
            <a:r>
              <a:rPr lang="en-US" altLang="en-US" sz="2800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1.25 × 10</a:t>
            </a:r>
            <a:r>
              <a:rPr lang="en-US" altLang="en-US" sz="2800" cap="none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altLang="en-US" sz="2800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atoms 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800" u="sng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UNKNOWN</a:t>
            </a:r>
            <a:r>
              <a:rPr lang="en-US" altLang="en-US" sz="2800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moles = </a:t>
            </a:r>
            <a:r>
              <a:rPr lang="en-US" altLang="en-US" sz="2800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Mg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Step 2 </a:t>
            </a:r>
            <a:r>
              <a:rPr lang="en-US" altLang="en-US" sz="2800" b="1" cap="none" dirty="0">
                <a:solidFill>
                  <a:srgbClr val="874B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Calculate:</a:t>
            </a:r>
            <a:r>
              <a:rPr lang="en-US" altLang="en-US" sz="2800" cap="none" dirty="0">
                <a:solidFill>
                  <a:srgbClr val="874B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Solve for the unknown.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First state the relationship between moles and number of representative particles.</a:t>
            </a:r>
            <a:endParaRPr lang="en-US" altLang="en-US" sz="2800" cap="none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Mg = 6.02 × 10</a:t>
            </a:r>
            <a:r>
              <a:rPr lang="en-US" altLang="en-US" sz="2800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atoms Mg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B86E4-73D9-47D0-B905-40DA09A7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6382039"/>
            <a:ext cx="764215" cy="365125"/>
          </a:xfrm>
        </p:spPr>
        <p:txBody>
          <a:bodyPr/>
          <a:lstStyle/>
          <a:p>
            <a:fld id="{DDD59893-D108-4865-9F79-A691065686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0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8BCD4-56F0-4900-95F5-5333BB9A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517036"/>
            <a:ext cx="10364451" cy="766938"/>
          </a:xfrm>
        </p:spPr>
        <p:txBody>
          <a:bodyPr>
            <a:normAutofit/>
          </a:bodyPr>
          <a:lstStyle/>
          <a:p>
            <a:r>
              <a:rPr lang="en-US" altLang="en-US" sz="4000" b="1" cap="none" dirty="0">
                <a:latin typeface="Arial" panose="020B0604020202020204" pitchFamily="34" charset="0"/>
                <a:cs typeface="Arial" panose="020B0604020202020204" pitchFamily="34" charset="0"/>
              </a:rPr>
              <a:t>Converting Number of Atoms to Moles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2AC69-CA41-414D-A6A0-39AD591F12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83973"/>
            <a:ext cx="10363826" cy="50980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Identify the conversion factor needed to convert from atoms to moles.</a:t>
            </a:r>
            <a:endParaRPr lang="en-US" altLang="en-US" sz="26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2600" cap="none" dirty="0">
                <a:latin typeface="Arial" panose="020B0604020202020204" pitchFamily="34" charset="0"/>
                <a:cs typeface="Arial" panose="020B0604020202020204" pitchFamily="34" charset="0"/>
              </a:rPr>
              <a:t>				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altLang="en-US" sz="26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Multiply the number of atoms of Mg by the conversion factor.</a:t>
            </a:r>
            <a:endParaRPr lang="en-US" altLang="en-US" sz="2800" cap="none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B86E4-73D9-47D0-B905-40DA09A7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6382039"/>
            <a:ext cx="764215" cy="365125"/>
          </a:xfrm>
        </p:spPr>
        <p:txBody>
          <a:bodyPr/>
          <a:lstStyle/>
          <a:p>
            <a:fld id="{DDD59893-D108-4865-9F79-A69106568685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397258" y="2180816"/>
            <a:ext cx="3352646" cy="788988"/>
            <a:chOff x="96" y="3161"/>
            <a:chExt cx="2688" cy="497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659" y="3161"/>
              <a:ext cx="100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/>
                <a:t>1 </a:t>
              </a:r>
              <a:r>
                <a:rPr lang="en-US" altLang="en-US" sz="2000" dirty="0" err="1"/>
                <a:t>mol</a:t>
              </a:r>
              <a:r>
                <a:rPr lang="en-US" altLang="en-US" sz="2000" dirty="0"/>
                <a:t> Mg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96" y="3408"/>
              <a:ext cx="26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/>
                <a:t>6.02 × 10</a:t>
              </a:r>
              <a:r>
                <a:rPr lang="en-US" altLang="en-US" sz="2000" baseline="30000" dirty="0"/>
                <a:t>23</a:t>
              </a:r>
              <a:r>
                <a:rPr lang="en-US" altLang="en-US" sz="2000" dirty="0"/>
                <a:t> atoms Mg</a:t>
              </a:r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96" y="3408"/>
              <a:ext cx="2132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5682858" y="2182400"/>
            <a:ext cx="3087105" cy="781050"/>
            <a:chOff x="2976" y="3168"/>
            <a:chExt cx="2640" cy="492"/>
          </a:xfrm>
        </p:grpSpPr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976" y="3168"/>
              <a:ext cx="26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/>
                <a:t>6.02 × 10</a:t>
              </a:r>
              <a:r>
                <a:rPr lang="en-US" altLang="en-US" sz="2000" baseline="30000" dirty="0"/>
                <a:t>23</a:t>
              </a:r>
              <a:r>
                <a:rPr lang="en-US" altLang="en-US" sz="2000" dirty="0"/>
                <a:t> atoms Mg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632" y="3408"/>
              <a:ext cx="111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/>
                <a:t>1 </a:t>
              </a:r>
              <a:r>
                <a:rPr lang="en-US" altLang="en-US" sz="2000" dirty="0" err="1"/>
                <a:t>mol</a:t>
              </a:r>
              <a:r>
                <a:rPr lang="en-US" altLang="en-US" sz="2000" dirty="0"/>
                <a:t> Mg</a:t>
              </a: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2976" y="3408"/>
              <a:ext cx="2325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1268361" y="2182400"/>
            <a:ext cx="3008671" cy="78740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4306426" y="3863468"/>
            <a:ext cx="2743304" cy="815976"/>
            <a:chOff x="96" y="3144"/>
            <a:chExt cx="2688" cy="514"/>
          </a:xfrm>
        </p:grpSpPr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625" y="3144"/>
              <a:ext cx="139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/>
                <a:t>1 </a:t>
              </a:r>
              <a:r>
                <a:rPr lang="en-US" altLang="en-US" sz="2000" dirty="0" err="1"/>
                <a:t>mol</a:t>
              </a:r>
              <a:r>
                <a:rPr lang="en-US" altLang="en-US" sz="2000" dirty="0"/>
                <a:t> Mg</a:t>
              </a: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96" y="3408"/>
              <a:ext cx="26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/>
                <a:t>6.02 × 10</a:t>
              </a:r>
              <a:r>
                <a:rPr lang="en-US" altLang="en-US" sz="2000" baseline="30000" dirty="0"/>
                <a:t>23</a:t>
              </a:r>
              <a:r>
                <a:rPr lang="en-US" altLang="en-US" sz="2000" dirty="0"/>
                <a:t> atoms Mg</a:t>
              </a:r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96" y="3408"/>
              <a:ext cx="26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911634" y="4058700"/>
            <a:ext cx="33969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000" dirty="0">
                <a:cs typeface="Arial" panose="020B0604020202020204" pitchFamily="34" charset="0"/>
              </a:rPr>
              <a:t>1.25 × 10</a:t>
            </a:r>
            <a:r>
              <a:rPr lang="en-US" altLang="en-US" sz="2000" baseline="30000" dirty="0">
                <a:cs typeface="Arial" panose="020B0604020202020204" pitchFamily="34" charset="0"/>
              </a:rPr>
              <a:t>23</a:t>
            </a:r>
            <a:r>
              <a:rPr lang="en-US" altLang="en-US" sz="2000" dirty="0">
                <a:cs typeface="Arial" panose="020B0604020202020204" pitchFamily="34" charset="0"/>
              </a:rPr>
              <a:t> atoms Mg   x   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7519781" y="4058700"/>
            <a:ext cx="243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/>
              <a:t>= </a:t>
            </a:r>
            <a:r>
              <a:rPr lang="en-US" altLang="en-US" sz="2000" dirty="0"/>
              <a:t>0.208 </a:t>
            </a:r>
            <a:r>
              <a:rPr lang="en-US" altLang="en-US" sz="2000" dirty="0" err="1"/>
              <a:t>mol</a:t>
            </a:r>
            <a:r>
              <a:rPr lang="en-US" altLang="en-US" sz="2000" dirty="0"/>
              <a:t> Mg</a:t>
            </a:r>
          </a:p>
        </p:txBody>
      </p:sp>
    </p:spTree>
    <p:extLst>
      <p:ext uri="{BB962C8B-B14F-4D97-AF65-F5344CB8AC3E}">
        <p14:creationId xmlns:p14="http://schemas.microsoft.com/office/powerpoint/2010/main" val="174327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animBg="1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8BCD4-56F0-4900-95F5-5333BB9A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517036"/>
            <a:ext cx="10364451" cy="766938"/>
          </a:xfrm>
        </p:spPr>
        <p:txBody>
          <a:bodyPr>
            <a:normAutofit/>
          </a:bodyPr>
          <a:lstStyle/>
          <a:p>
            <a:r>
              <a:rPr lang="en-US" altLang="en-US" sz="4000" b="1" cap="none" dirty="0">
                <a:latin typeface="Arial" panose="020B0604020202020204" pitchFamily="34" charset="0"/>
                <a:cs typeface="Arial" panose="020B0604020202020204" pitchFamily="34" charset="0"/>
              </a:rPr>
              <a:t>Converting Number of Atoms to Moles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2AC69-CA41-414D-A6A0-39AD591F12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57495"/>
            <a:ext cx="10363826" cy="48245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Step 3 </a:t>
            </a:r>
            <a:r>
              <a:rPr lang="en-US" altLang="en-US" sz="2800" b="1" dirty="0">
                <a:solidFill>
                  <a:srgbClr val="874B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US" altLang="en-US" sz="2800" dirty="0">
                <a:solidFill>
                  <a:srgbClr val="874B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Does the result make sense?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The given number of atoms (1.25 × 10</a:t>
            </a:r>
            <a:r>
              <a:rPr lang="en-US" altLang="en-US" sz="2800" cap="none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23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 is less than one-fourth of Avogadro’s number (6.02 × 10</a:t>
            </a:r>
            <a:r>
              <a:rPr lang="en-US" altLang="en-US" sz="2800" cap="none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23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), so the answer should be less than one-fourth (0.25) </a:t>
            </a:r>
            <a:r>
              <a:rPr lang="en-US" altLang="en-US" sz="2800" cap="none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mol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of atoms.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Since the starting value had three significant figures, The answer should have three significant figures.</a:t>
            </a:r>
            <a:endParaRPr lang="en-US" altLang="en-US" sz="2800" cap="none" baseline="300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B86E4-73D9-47D0-B905-40DA09A7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6382039"/>
            <a:ext cx="764215" cy="365125"/>
          </a:xfrm>
        </p:spPr>
        <p:txBody>
          <a:bodyPr/>
          <a:lstStyle/>
          <a:p>
            <a:fld id="{DDD59893-D108-4865-9F79-A691065686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2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8BCD4-56F0-4900-95F5-5333BB9A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66938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2AC69-CA41-414D-A6A0-39AD591F12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725106"/>
            <a:ext cx="10363826" cy="4066094"/>
          </a:xfrm>
        </p:spPr>
        <p:txBody>
          <a:bodyPr>
            <a:normAutofit/>
          </a:bodyPr>
          <a:lstStyle/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On your “</a:t>
            </a:r>
            <a:r>
              <a:rPr lang="en-US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Notes Practice” 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paper, answer the following:</a:t>
            </a:r>
          </a:p>
          <a:p>
            <a:endParaRPr lang="en-US" sz="12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What does 					equal?</a:t>
            </a:r>
          </a:p>
          <a:p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How many moles of Na</a:t>
            </a:r>
            <a:r>
              <a:rPr lang="en-US" sz="2800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does 1.505 x 10</a:t>
            </a:r>
            <a:r>
              <a:rPr lang="en-US" sz="2800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atoms of Na</a:t>
            </a:r>
            <a:r>
              <a:rPr lang="en-US" sz="2800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convert to?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B86E4-73D9-47D0-B905-40DA09A7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6382039"/>
            <a:ext cx="764215" cy="365125"/>
          </a:xfrm>
        </p:spPr>
        <p:txBody>
          <a:bodyPr/>
          <a:lstStyle/>
          <a:p>
            <a:fld id="{DDD59893-D108-4865-9F79-A69106568685}" type="slidenum">
              <a:rPr lang="en-US" smtClean="0"/>
              <a:t>7</a:t>
            </a:fld>
            <a:endParaRPr lang="en-US"/>
          </a:p>
        </p:txBody>
      </p:sp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E41EADDC-B777-49D5-BEAC-FCB64C06D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72" y="514624"/>
            <a:ext cx="146367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175008" y="2663537"/>
            <a:ext cx="4267200" cy="777875"/>
            <a:chOff x="96" y="3168"/>
            <a:chExt cx="2688" cy="490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056" y="3168"/>
              <a:ext cx="6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/>
                <a:t>1 mol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96" y="3408"/>
              <a:ext cx="26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/>
                <a:t>6.02 × 10</a:t>
              </a:r>
              <a:r>
                <a:rPr lang="en-US" altLang="en-US" sz="2000" baseline="30000" dirty="0"/>
                <a:t>23</a:t>
              </a:r>
              <a:r>
                <a:rPr lang="en-US" altLang="en-US" sz="2000" dirty="0"/>
                <a:t> representative particles</a:t>
              </a: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96" y="3408"/>
              <a:ext cx="2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721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8BCD4-56F0-4900-95F5-5333BB9A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517036"/>
            <a:ext cx="10364451" cy="1090538"/>
          </a:xfrm>
        </p:spPr>
        <p:txBody>
          <a:bodyPr>
            <a:noAutofit/>
          </a:bodyPr>
          <a:lstStyle/>
          <a:p>
            <a:r>
              <a:rPr lang="en-US" altLang="en-US" sz="4000" b="1" cap="none" dirty="0">
                <a:latin typeface="Arial" panose="020B0604020202020204" pitchFamily="34" charset="0"/>
                <a:cs typeface="Arial" panose="020B0604020202020204" pitchFamily="34" charset="0"/>
              </a:rPr>
              <a:t>Converting Between Number of Particles and Moles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2AC69-CA41-414D-A6A0-39AD591F12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607574"/>
            <a:ext cx="8230226" cy="477446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Suppose you want to determine how many atoms are in a mole of a compound.</a:t>
            </a:r>
          </a:p>
          <a:p>
            <a:pPr marL="317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To do this, you must know how many atoms are in a representative particle of the compound.</a:t>
            </a:r>
          </a:p>
          <a:p>
            <a:pPr marL="317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This number is determined from the chemical formula.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The number of marbles in a dozen cups is (6 × 12) or 72 marbles.</a:t>
            </a:r>
          </a:p>
          <a:p>
            <a:pPr marL="317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Similarly, a mole of molecules contains more individual particles than a mole of atoms.</a:t>
            </a:r>
          </a:p>
          <a:p>
            <a:pPr marL="317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B86E4-73D9-47D0-B905-40DA09A7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6382039"/>
            <a:ext cx="764215" cy="365125"/>
          </a:xfrm>
        </p:spPr>
        <p:txBody>
          <a:bodyPr/>
          <a:lstStyle/>
          <a:p>
            <a:fld id="{DDD59893-D108-4865-9F79-A69106568685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5" descr="0132525763_R291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6" b="13637"/>
          <a:stretch>
            <a:fillRect/>
          </a:stretch>
        </p:blipFill>
        <p:spPr bwMode="auto">
          <a:xfrm>
            <a:off x="9108115" y="1499424"/>
            <a:ext cx="2933700" cy="420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57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8BCD4-56F0-4900-95F5-5333BB9AD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517035"/>
            <a:ext cx="10364451" cy="1050507"/>
          </a:xfrm>
        </p:spPr>
        <p:txBody>
          <a:bodyPr>
            <a:noAutofit/>
          </a:bodyPr>
          <a:lstStyle/>
          <a:p>
            <a:r>
              <a:rPr lang="en-US" altLang="en-US" sz="4000" b="1" cap="none" dirty="0">
                <a:latin typeface="Arial" panose="020B0604020202020204" pitchFamily="34" charset="0"/>
                <a:cs typeface="Arial" panose="020B0604020202020204" pitchFamily="34" charset="0"/>
              </a:rPr>
              <a:t>Converting Between Number of Particles and Moles</a:t>
            </a:r>
            <a:endParaRPr lang="en-US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2AC69-CA41-414D-A6A0-39AD591F12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708220"/>
            <a:ext cx="10363826" cy="46738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566738" algn="l"/>
              </a:tabLs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The formula for carbon dioxide (CO</a:t>
            </a:r>
            <a:r>
              <a:rPr lang="en-US" alt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), shows that one molecule of carbon dioxide is composed of </a:t>
            </a:r>
            <a:r>
              <a:rPr lang="en-US" altLang="en-US" sz="2800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atoms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: one carbon atom and two oxygen atoms.</a:t>
            </a:r>
          </a:p>
          <a:p>
            <a:pPr marL="2317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566738" algn="l"/>
              </a:tabLs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A mole of carbon dioxide contains Avogadro’s number of CO</a:t>
            </a:r>
            <a:r>
              <a:rPr lang="en-US" altLang="en-US" sz="28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molecules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317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566738" algn="l"/>
              </a:tabLst>
            </a:pP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Each molecule contains three atoms, so a mole of carbon dioxide contains </a:t>
            </a:r>
            <a:r>
              <a:rPr lang="en-US" altLang="en-US" sz="2800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 Avogadro’s number of </a:t>
            </a:r>
            <a:r>
              <a:rPr lang="en-US" altLang="en-US" sz="2800" cap="none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en-US" altLang="en-US" sz="28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B86E4-73D9-47D0-B905-40DA09A7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6382039"/>
            <a:ext cx="764215" cy="365125"/>
          </a:xfrm>
        </p:spPr>
        <p:txBody>
          <a:bodyPr/>
          <a:lstStyle/>
          <a:p>
            <a:fld id="{DDD59893-D108-4865-9F79-A691065686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6407</TotalTime>
  <Words>1581</Words>
  <Application>Microsoft Office PowerPoint</Application>
  <PresentationFormat>Widescreen</PresentationFormat>
  <Paragraphs>223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MS PGothic</vt:lpstr>
      <vt:lpstr>Arial</vt:lpstr>
      <vt:lpstr>Calibri</vt:lpstr>
      <vt:lpstr>Symbol</vt:lpstr>
      <vt:lpstr>Tw Cen MT</vt:lpstr>
      <vt:lpstr>Wingdings</vt:lpstr>
      <vt:lpstr>Droplet</vt:lpstr>
      <vt:lpstr>PowerPoint Presentation</vt:lpstr>
      <vt:lpstr>The Mole: A Measurement of Matter</vt:lpstr>
      <vt:lpstr>Converting Between Number of Particles and Moles</vt:lpstr>
      <vt:lpstr>Converting Number of Atoms to Moles</vt:lpstr>
      <vt:lpstr>Converting Number of Atoms to Moles</vt:lpstr>
      <vt:lpstr>Converting Number of Atoms to Moles</vt:lpstr>
      <vt:lpstr></vt:lpstr>
      <vt:lpstr>Converting Between Number of Particles and Moles</vt:lpstr>
      <vt:lpstr>Converting Between Number of Particles and Moles</vt:lpstr>
      <vt:lpstr>Converting Between Number of Particles and Moles</vt:lpstr>
      <vt:lpstr></vt:lpstr>
      <vt:lpstr>Converting Moles to Number of Atoms</vt:lpstr>
      <vt:lpstr>Converting Moles to Number of Atoms</vt:lpstr>
      <vt:lpstr>Converting Moles to Number of Atoms</vt:lpstr>
      <vt:lpstr></vt:lpstr>
      <vt:lpstr>Molar Mass</vt:lpstr>
      <vt:lpstr>Molar Mass</vt:lpstr>
      <vt:lpstr>Molar Mass</vt:lpstr>
      <vt:lpstr>Molar Mass</vt:lpstr>
      <vt:lpstr>Molar Mass</vt:lpstr>
      <vt:lpstr>Molar Mass</vt:lpstr>
      <vt:lpstr></vt:lpstr>
      <vt:lpstr>Molar Mass</vt:lpstr>
      <vt:lpstr>The Mass of a Mole of a Compound</vt:lpstr>
      <vt:lpstr>The Mass of a Mole of a Compound</vt:lpstr>
      <vt:lpstr></vt:lpstr>
      <vt:lpstr>Conversion Summaries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Mole: A Measurement of Matter</dc:title>
  <dc:creator>Todd Peapenburg</dc:creator>
  <cp:lastModifiedBy>Todd Peapenburg</cp:lastModifiedBy>
  <cp:revision>135</cp:revision>
  <cp:lastPrinted>2020-02-11T15:47:23Z</cp:lastPrinted>
  <dcterms:created xsi:type="dcterms:W3CDTF">2018-02-27T11:40:46Z</dcterms:created>
  <dcterms:modified xsi:type="dcterms:W3CDTF">2020-02-14T19:31:54Z</dcterms:modified>
</cp:coreProperties>
</file>