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81" r:id="rId2"/>
    <p:sldId id="282" r:id="rId3"/>
    <p:sldId id="266" r:id="rId4"/>
    <p:sldId id="256" r:id="rId5"/>
    <p:sldId id="265" r:id="rId6"/>
    <p:sldId id="264" r:id="rId7"/>
    <p:sldId id="263" r:id="rId8"/>
    <p:sldId id="262" r:id="rId9"/>
    <p:sldId id="267" r:id="rId10"/>
    <p:sldId id="261" r:id="rId11"/>
    <p:sldId id="268" r:id="rId12"/>
    <p:sldId id="269" r:id="rId13"/>
    <p:sldId id="270" r:id="rId14"/>
    <p:sldId id="271" r:id="rId15"/>
    <p:sldId id="272" r:id="rId16"/>
    <p:sldId id="260" r:id="rId17"/>
    <p:sldId id="273" r:id="rId18"/>
    <p:sldId id="274" r:id="rId19"/>
    <p:sldId id="257" r:id="rId20"/>
    <p:sldId id="258" r:id="rId21"/>
    <p:sldId id="259" r:id="rId22"/>
    <p:sldId id="275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1" autoAdjust="0"/>
    <p:restoredTop sz="91455" autoAdjust="0"/>
  </p:normalViewPr>
  <p:slideViewPr>
    <p:cSldViewPr snapToGrid="0">
      <p:cViewPr varScale="1">
        <p:scale>
          <a:sx n="67" d="100"/>
          <a:sy n="67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3B0A8-5DEB-4BF5-B54E-6C9FEC87416D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56B82-7E81-4212-A620-9790E4DA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033A0-9AF2-414A-AEF0-F8C3F6AD3BDD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95BA6-189D-4290-8FCF-651AB5A63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cap="none" dirty="0">
                <a:latin typeface="Arial" panose="020B0604020202020204" pitchFamily="34" charset="0"/>
                <a:cs typeface="Arial" panose="020B0604020202020204" pitchFamily="34" charset="0"/>
              </a:rPr>
              <a:t>the calculation of the quantities of chemical elements or compounds involved in chemical reactions</a:t>
            </a:r>
          </a:p>
          <a:p>
            <a:pPr marL="228600" indent="-228600">
              <a:buAutoNum type="arabicPeriod"/>
            </a:pPr>
            <a:r>
              <a:rPr lang="en-US" sz="1200" cap="none" dirty="0">
                <a:latin typeface="Arial" panose="020B0604020202020204" pitchFamily="34" charset="0"/>
                <a:cs typeface="Arial" panose="020B0604020202020204" pitchFamily="34" charset="0"/>
              </a:rPr>
              <a:t>The starting</a:t>
            </a: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</a:rPr>
              <a:t> substances</a:t>
            </a:r>
          </a:p>
          <a:p>
            <a:pPr marL="228600" indent="-228600">
              <a:buAutoNum type="arabicPeriod"/>
            </a:pP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</a:rPr>
              <a:t>The ending or final substances</a:t>
            </a:r>
          </a:p>
          <a:p>
            <a:pPr marL="228600" indent="-228600">
              <a:buAutoNum type="arabicPeriod"/>
            </a:pP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</a:rPr>
              <a:t>“yields”</a:t>
            </a:r>
          </a:p>
          <a:p>
            <a:pPr marL="228600" indent="-228600">
              <a:buAutoNum type="arabicPeriod"/>
            </a:pPr>
            <a:r>
              <a:rPr lang="en-US" dirty="0"/>
              <a:t>1 mole of N</a:t>
            </a:r>
            <a:r>
              <a:rPr lang="en-US" baseline="-25000" dirty="0"/>
              <a:t>2</a:t>
            </a:r>
            <a:r>
              <a:rPr lang="en-US" dirty="0"/>
              <a:t> plus 3 moles of H</a:t>
            </a:r>
            <a:r>
              <a:rPr lang="en-US" baseline="-25000" dirty="0"/>
              <a:t>2</a:t>
            </a:r>
            <a:r>
              <a:rPr lang="en-US" dirty="0"/>
              <a:t> yields 2 moles of NH</a:t>
            </a:r>
            <a:r>
              <a:rPr lang="en-US" baseline="-25000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5BA6-189D-4290-8FCF-651AB5A631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4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cap="none" dirty="0">
                <a:latin typeface="Arial" panose="020B0604020202020204" pitchFamily="34" charset="0"/>
                <a:cs typeface="Arial" panose="020B0604020202020204" pitchFamily="34" charset="0"/>
              </a:rPr>
              <a:t>The coefficients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</a:rPr>
              <a:t>39.988 g</a:t>
            </a:r>
          </a:p>
          <a:p>
            <a:pPr marL="228600" indent="-228600">
              <a:buAutoNum type="arabicPeriod"/>
            </a:pPr>
            <a:r>
              <a:rPr lang="en-US" sz="12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Mass can be neither created nor destroyed in an ordinary chemical or physical process</a:t>
            </a:r>
          </a:p>
          <a:p>
            <a:pPr marL="228600" indent="-228600">
              <a:buAutoNum type="arabicPeriod"/>
            </a:pP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0</a:t>
            </a:r>
            <a:r>
              <a:rPr lang="en-US" sz="1200" strike="noStrike" cap="none" baseline="30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C (273K) and 1 </a:t>
            </a:r>
            <a:r>
              <a:rPr lang="en-US" sz="1200" cap="none" baseline="0" dirty="0" err="1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atm</a:t>
            </a: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(101,325 </a:t>
            </a:r>
            <a:r>
              <a:rPr lang="en-US" sz="1200" cap="none" baseline="0" dirty="0" err="1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pascals</a:t>
            </a: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)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5BA6-189D-4290-8FCF-651AB5A631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3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cap="none" dirty="0">
                <a:latin typeface="Arial" panose="020B0604020202020204" pitchFamily="34" charset="0"/>
                <a:cs typeface="Arial" panose="020B0604020202020204" pitchFamily="34" charset="0"/>
              </a:rPr>
              <a:t>The coefficients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</a:rPr>
              <a:t>39.988 g</a:t>
            </a:r>
          </a:p>
          <a:p>
            <a:pPr marL="228600" indent="-228600">
              <a:buAutoNum type="arabicPeriod"/>
            </a:pPr>
            <a:r>
              <a:rPr lang="en-US" sz="12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Mass can be neither created nor destroyed in an ordinary chemical or physical process</a:t>
            </a:r>
          </a:p>
          <a:p>
            <a:pPr marL="228600" indent="-228600">
              <a:buAutoNum type="arabicPeriod"/>
            </a:pP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0</a:t>
            </a:r>
            <a:r>
              <a:rPr lang="en-US" sz="1200" strike="noStrike" cap="none" baseline="30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C (273K) and 1 </a:t>
            </a:r>
            <a:r>
              <a:rPr lang="en-US" sz="1200" cap="none" baseline="0" dirty="0" err="1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atm</a:t>
            </a: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(101,325 </a:t>
            </a:r>
            <a:r>
              <a:rPr lang="en-US" sz="1200" cap="none" baseline="0" dirty="0" err="1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pascals</a:t>
            </a:r>
            <a:r>
              <a:rPr lang="en-US" sz="1200" cap="none" baseline="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)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5BA6-189D-4290-8FCF-651AB5A631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1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6198-F6DE-41D1-BE6A-C9D1FD974258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34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62E-3FEB-45F8-A0EB-0FFCA46B0C6B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3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655D-39A7-4A48-AA70-59BAA2D7DA44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C75BD-F6FD-4FBB-B3F6-618E018F1991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694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835-F74D-4AE9-B686-C3ECDAB33333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09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A779-CCC0-4F21-9C58-85B8F081F389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95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1A28-F72A-4336-AFEB-251F8FEFB5A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55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43EC-DCF4-45C7-9C2A-ECF65F0C3D1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19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82BF-4994-465A-BA9F-7AD7F1F0A58F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5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61A8-BA0C-4EAB-9F61-AC80DC76B01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484B-CCAC-4244-B9F6-5A83C2315F27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9112-F309-4E67-98D2-B43526BA7F6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7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6F20-0742-4B92-B1CB-A74040CB8A7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2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B40F-4218-410C-9383-566F1662730D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3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4FB-E7E2-452C-8A7D-94ED3F28CC74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49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0B34-AFB8-428D-8E06-372A0DD852A6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0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1DA7-CBA4-4056-9CB9-D1D199EB9BD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5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714EF3-CCED-4BFB-8EA7-5E5B47C0A7C7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082FC73-39FD-497D-82CD-0E9E2EE3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3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8krKq-2HP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L1jmJaUka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emedx.org/article/stoichiometry-eas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DA95-83F1-4B27-82E4-FBE4BD48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3752"/>
          </a:xfrm>
        </p:spPr>
        <p:txBody>
          <a:bodyPr/>
          <a:lstStyle/>
          <a:p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Making Cookies!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90D7-AE94-4D09-BDAB-F8DC5B96FF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2270"/>
            <a:ext cx="10363826" cy="4428929"/>
          </a:xfrm>
        </p:spPr>
        <p:txBody>
          <a:bodyPr/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https://www.youtube.com/watch?v=A8krKq-2HP8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Did his cookies turn out okay?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What might have caused him problems?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How could he do a better job?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04C1A-373F-45EC-8E53-01BE7252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Quantities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Number of Atoms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At the atomic level, a balanced equation indicates the number and types of atoms that are rearranged to make the product or products.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the synthesis of ammonia, the reactants are composed of two atoms of nitrogen and six atoms of hydrogen.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+ 3H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2NH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2 atoms N + 6 atoms 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57348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6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Quantities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45431" y="1454728"/>
            <a:ext cx="11117179" cy="480262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Number of Molecules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Nitrogen and hydrogen will always react to form ammonia in a 1:3:2 ratio of molecules. 		(N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+ 3H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2NH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cap="none" baseline="-25000" dirty="0"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When measuring amounts to use in a reaction it is not practical to count very small numbers of molecules.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We use Avogadro’s number (6.022 x 10</a:t>
            </a:r>
            <a:r>
              <a:rPr lang="en-US" sz="2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particles) of nitrogen molecules and have them react with 3 times Avogadro’s number of hydrogen molecules.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(6.022 x 10</a:t>
            </a:r>
            <a:r>
              <a:rPr lang="en-US" sz="1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molecules </a:t>
            </a:r>
            <a:r>
              <a:rPr lang="en-US" sz="1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cap="none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) + </a:t>
            </a:r>
            <a:r>
              <a:rPr lang="en-US" sz="1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(6.022 x 10</a:t>
            </a:r>
            <a:r>
              <a:rPr lang="en-US" sz="1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molecules </a:t>
            </a:r>
            <a:r>
              <a:rPr lang="en-US" sz="1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cap="none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</a:t>
            </a:r>
            <a:r>
              <a:rPr lang="en-US" sz="1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x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(6.022 x 10</a:t>
            </a:r>
            <a:r>
              <a:rPr lang="en-US" sz="1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molecules </a:t>
            </a:r>
            <a:r>
              <a:rPr lang="en-US" sz="1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1800" cap="none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57348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Quantities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45431" y="1454728"/>
            <a:ext cx="11117179" cy="4802620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Moles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Since a balanced equation tells you the number of representative particles, it also tells you the number of moles of each reactant and product.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In the synthesis of ammonia,</a:t>
            </a:r>
          </a:p>
          <a:p>
            <a:pPr marL="365760" indent="-36576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1 </a:t>
            </a:r>
            <a:r>
              <a:rPr lang="en-US" sz="2800" b="1" cap="non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N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+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 </a:t>
            </a:r>
            <a:r>
              <a:rPr lang="en-US" sz="2800" b="1" cap="non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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</a:t>
            </a:r>
            <a:r>
              <a:rPr lang="en-US" sz="2800" b="1" cap="non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57348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7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Quantities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45431" y="1454728"/>
            <a:ext cx="11117179" cy="4802620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 balanced equation obeys </a:t>
            </a:r>
            <a:r>
              <a:rPr lang="en-US" sz="2800" cap="none">
                <a:latin typeface="Arial" panose="020B0604020202020204" pitchFamily="34" charset="0"/>
                <a:cs typeface="Arial" panose="020B0604020202020204" pitchFamily="34" charset="0"/>
              </a:rPr>
              <a:t>the law of conservation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of mass.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Mass can be neither created nor destroyed in an ordinary chemical or physical process.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The total mass of the atoms in a reaction </a:t>
            </a: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does not change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28 g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N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+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6 g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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34 g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57348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Quantities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45431" y="1454728"/>
            <a:ext cx="11117179" cy="4802620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If you assume standard temperature and pressure (STP), the balanced chemical equation also tells you about the volumes of gases.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STP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temperature and pressure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) normal conditions for measurements of volumes of gases. 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STP is a temperature of 273K or 0°C (32°F), and a pressure: 1 standard atmosphere (101,325 pascals)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mol of any gas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at STP occupies </a:t>
            </a:r>
            <a:r>
              <a:rPr lang="en-US" alt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volume of 22.4 L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57348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2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69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3244"/>
            <a:ext cx="10363826" cy="4862974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do we know the number of moles in the reactants or products of a balanced chemical equation?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is the molar mass of </a:t>
            </a: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does the law of conservation of mass say?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are the conditions of STP?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7785" y="6285057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15</a:t>
            </a:fld>
            <a:endParaRPr 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72" y="514624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76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 Balanced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coefficients in a balanced chemical equation give the relative number of 1) representative particles and 2) moles of reactants and products.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Problem: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Hydrogen sulfide (H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S) smells like rotten eggs and is emitted in volcanic gases.  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balanced equation for the burning of hydrogen sulfide is 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 +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SO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+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62284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2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 Balanced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63237" y="1454728"/>
            <a:ext cx="11651671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Solve: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Use the coefficients in the balanced equation to identify the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number of representative particles,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the number of moles, </a:t>
            </a:r>
            <a:r>
              <a:rPr lang="en-US" sz="2800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molar mass.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 +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SO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+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1)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particles = </a:t>
            </a: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molecules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(no single atoms in these reactants or products)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molecules 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S + </a:t>
            </a:r>
            <a:r>
              <a:rPr lang="en-US" sz="24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molecules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</a:t>
            </a:r>
            <a:r>
              <a:rPr lang="en-US" sz="24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molecules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SO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+ </a:t>
            </a:r>
            <a:r>
              <a:rPr lang="en-US" sz="24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molecules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H</a:t>
            </a:r>
            <a:r>
              <a:rPr lang="en-US" sz="24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62284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5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 Balanced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63237" y="1454728"/>
            <a:ext cx="11651671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2)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identify moles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</a:t>
            </a:r>
            <a:r>
              <a:rPr lang="en-US" sz="2800" b="1" cap="none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 +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800" b="1" cap="none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</a:t>
            </a:r>
            <a:r>
              <a:rPr lang="en-US" sz="2800" b="1" cap="none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SO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+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 </a:t>
            </a:r>
            <a:r>
              <a:rPr lang="en-US" sz="2800" b="1" cap="none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mol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3)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identify mass (1</a:t>
            </a:r>
            <a:r>
              <a:rPr lang="en-US" sz="2800" cap="none" baseline="30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st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find molar mass of each molecule)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cap="none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=	2(1.008 H) + 32.06 S	=  34.076  =  </a:t>
            </a: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34.08 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cap="none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=	2(15.999 O)		=  31.998  =  </a:t>
            </a: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32.00 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SO</a:t>
            </a:r>
            <a:r>
              <a:rPr lang="en-US" sz="2800" cap="none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=	32.06 S + 2(15.999 O)	=  64.058  =  </a:t>
            </a: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64.06 g</a:t>
            </a:r>
            <a:endParaRPr lang="en-US" sz="28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H</a:t>
            </a:r>
            <a:r>
              <a:rPr lang="en-US" sz="2800" cap="none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2</a:t>
            </a:r>
            <a:r>
              <a:rPr lang="en-US" sz="2800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O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=	2(1.008 H) + 15.999 O	=  18.015  =  </a:t>
            </a: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18.02 g</a:t>
            </a:r>
            <a:endParaRPr lang="en-US" sz="28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62284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 Balanced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2800" cap="none" dirty="0">
                <a:latin typeface="Arial" charset="0"/>
                <a:ea typeface="ＭＳ Ｐゴシック" charset="0"/>
              </a:rPr>
              <a:t>Multiply the number of moles of each reactant and product by its molar mass.</a:t>
            </a:r>
            <a:endParaRPr lang="en-US" sz="2800" cap="none" dirty="0">
              <a:latin typeface="Arial" charset="0"/>
              <a:ea typeface="ＭＳ Ｐゴシック" charset="0"/>
              <a:cs typeface="Arial" charset="0"/>
              <a:sym typeface="Symbol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cap="none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800" cap="none" dirty="0">
                <a:latin typeface="Arial" charset="0"/>
                <a:ea typeface="ＭＳ Ｐゴシック" charset="0"/>
              </a:rPr>
              <a:t> </a:t>
            </a:r>
            <a:r>
              <a:rPr lang="en-US" sz="2800" cap="none" dirty="0" err="1">
                <a:latin typeface="Arial" charset="0"/>
                <a:ea typeface="ＭＳ Ｐゴシック" charset="0"/>
              </a:rPr>
              <a:t>mol</a:t>
            </a:r>
            <a:r>
              <a:rPr lang="en-US" sz="2800" cap="none" dirty="0">
                <a:latin typeface="Arial" charset="0"/>
                <a:ea typeface="ＭＳ Ｐゴシック" charset="0"/>
              </a:rPr>
              <a:t> H</a:t>
            </a:r>
            <a:r>
              <a:rPr lang="en-US" sz="2800" cap="none" baseline="-25000" dirty="0">
                <a:latin typeface="Arial" charset="0"/>
                <a:ea typeface="ＭＳ Ｐゴシック" charset="0"/>
              </a:rPr>
              <a:t>2</a:t>
            </a:r>
            <a:r>
              <a:rPr lang="en-US" sz="2800" cap="none" dirty="0">
                <a:latin typeface="Arial" charset="0"/>
                <a:ea typeface="ＭＳ Ｐゴシック" charset="0"/>
              </a:rPr>
              <a:t>S + </a:t>
            </a:r>
            <a:r>
              <a:rPr lang="en-US" sz="2800" b="1" cap="none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800" cap="none" dirty="0">
                <a:latin typeface="Arial" charset="0"/>
                <a:ea typeface="ＭＳ Ｐゴシック" charset="0"/>
              </a:rPr>
              <a:t> </a:t>
            </a:r>
            <a:r>
              <a:rPr lang="en-US" sz="2800" cap="none" dirty="0" err="1">
                <a:latin typeface="Arial" charset="0"/>
                <a:ea typeface="ＭＳ Ｐゴシック" charset="0"/>
              </a:rPr>
              <a:t>mol</a:t>
            </a:r>
            <a:r>
              <a:rPr lang="en-US" sz="2800" cap="none" dirty="0">
                <a:latin typeface="Arial" charset="0"/>
                <a:ea typeface="ＭＳ Ｐゴシック" charset="0"/>
              </a:rPr>
              <a:t> O</a:t>
            </a:r>
            <a:r>
              <a:rPr lang="en-US" sz="2800" cap="none" baseline="-25000" dirty="0">
                <a:latin typeface="Arial" charset="0"/>
                <a:ea typeface="ＭＳ Ｐゴシック" charset="0"/>
              </a:rPr>
              <a:t>2</a:t>
            </a:r>
            <a:r>
              <a:rPr lang="en-US" sz="2800" cap="none" dirty="0">
                <a:latin typeface="Arial" charset="0"/>
                <a:ea typeface="ＭＳ Ｐゴシック" charset="0"/>
              </a:rPr>
              <a:t> </a:t>
            </a:r>
            <a:r>
              <a:rPr lang="en-US" sz="2800" cap="none" dirty="0"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2800" cap="none" dirty="0">
                <a:latin typeface="Arial" charset="0"/>
                <a:ea typeface="ＭＳ Ｐゴシック" charset="0"/>
              </a:rPr>
              <a:t> </a:t>
            </a:r>
            <a:r>
              <a:rPr lang="en-US" sz="2800" b="1" cap="none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800" cap="none" dirty="0">
                <a:latin typeface="Arial" charset="0"/>
                <a:ea typeface="ＭＳ Ｐゴシック" charset="0"/>
              </a:rPr>
              <a:t> </a:t>
            </a:r>
            <a:r>
              <a:rPr lang="en-US" sz="2800" cap="none" dirty="0" err="1">
                <a:latin typeface="Arial" charset="0"/>
                <a:ea typeface="ＭＳ Ｐゴシック" charset="0"/>
              </a:rPr>
              <a:t>mol</a:t>
            </a:r>
            <a:r>
              <a:rPr lang="en-US" sz="2800" cap="none" dirty="0">
                <a:latin typeface="Arial" charset="0"/>
                <a:ea typeface="ＭＳ Ｐゴシック" charset="0"/>
              </a:rPr>
              <a:t> SO</a:t>
            </a:r>
            <a:r>
              <a:rPr lang="en-US" sz="2800" cap="none" baseline="-25000" dirty="0">
                <a:latin typeface="Arial" charset="0"/>
                <a:ea typeface="ＭＳ Ｐゴシック" charset="0"/>
              </a:rPr>
              <a:t>2</a:t>
            </a:r>
            <a:r>
              <a:rPr lang="en-US" sz="2800" cap="none" dirty="0">
                <a:latin typeface="Arial" charset="0"/>
                <a:ea typeface="ＭＳ Ｐゴシック" charset="0"/>
              </a:rPr>
              <a:t> + </a:t>
            </a:r>
            <a:r>
              <a:rPr lang="en-US" sz="2800" b="1" cap="none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800" cap="none" dirty="0">
                <a:latin typeface="Arial" charset="0"/>
                <a:ea typeface="ＭＳ Ｐゴシック" charset="0"/>
              </a:rPr>
              <a:t> </a:t>
            </a:r>
            <a:r>
              <a:rPr lang="en-US" sz="2800" cap="none" dirty="0" err="1">
                <a:latin typeface="Arial" charset="0"/>
                <a:ea typeface="ＭＳ Ｐゴシック" charset="0"/>
              </a:rPr>
              <a:t>mol</a:t>
            </a:r>
            <a:r>
              <a:rPr lang="en-US" sz="2800" cap="none" dirty="0">
                <a:latin typeface="Arial" charset="0"/>
                <a:ea typeface="ＭＳ Ｐゴシック" charset="0"/>
              </a:rPr>
              <a:t> H</a:t>
            </a:r>
            <a:r>
              <a:rPr lang="en-US" sz="2800" cap="none" baseline="-25000" dirty="0">
                <a:latin typeface="Arial" charset="0"/>
                <a:ea typeface="ＭＳ Ｐゴシック" charset="0"/>
              </a:rPr>
              <a:t>2</a:t>
            </a:r>
            <a:r>
              <a:rPr lang="en-US" sz="2800" cap="none" dirty="0">
                <a:latin typeface="Arial" charset="0"/>
                <a:ea typeface="ＭＳ Ｐゴシック" charset="0"/>
              </a:rPr>
              <a:t>O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57348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1821873" y="3055938"/>
            <a:ext cx="8534400" cy="1600200"/>
            <a:chOff x="192" y="2160"/>
            <a:chExt cx="5376" cy="1008"/>
          </a:xfrm>
        </p:grpSpPr>
        <p:sp>
          <p:nvSpPr>
            <p:cNvPr id="7" name="Text Box 24"/>
            <p:cNvSpPr txBox="1">
              <a:spLocks noChangeArrowheads="1"/>
            </p:cNvSpPr>
            <p:nvPr/>
          </p:nvSpPr>
          <p:spPr bwMode="auto">
            <a:xfrm>
              <a:off x="192" y="2160"/>
              <a:ext cx="46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800" dirty="0"/>
                <a:t>(</a:t>
              </a:r>
              <a:r>
                <a:rPr lang="en-US" altLang="en-US" sz="2400" b="1" dirty="0">
                  <a:solidFill>
                    <a:srgbClr val="C00000"/>
                  </a:solidFill>
                </a:rPr>
                <a:t>2</a:t>
              </a:r>
              <a:r>
                <a:rPr lang="en-US" altLang="en-US" sz="2400" dirty="0"/>
                <a:t> </a:t>
              </a:r>
              <a:r>
                <a:rPr lang="en-US" altLang="en-US" sz="2400" dirty="0" err="1"/>
                <a:t>mol</a:t>
              </a:r>
              <a:r>
                <a:rPr lang="en-US" altLang="en-US" sz="2400" dirty="0"/>
                <a:t> </a:t>
              </a:r>
              <a:r>
                <a:rPr lang="en-US" altLang="en-US" sz="2400" dirty="0">
                  <a:sym typeface="Symbol" panose="05050102010706020507" pitchFamily="18" charset="2"/>
                </a:rPr>
                <a:t> 34.1        </a:t>
              </a:r>
              <a:r>
                <a:rPr lang="en-US" altLang="en-US" sz="4800" dirty="0">
                  <a:sym typeface="Symbol" panose="05050102010706020507" pitchFamily="18" charset="2"/>
                </a:rPr>
                <a:t>)</a:t>
              </a:r>
              <a:r>
                <a:rPr lang="en-US" altLang="en-US" sz="2400" dirty="0">
                  <a:sym typeface="Symbol" panose="05050102010706020507" pitchFamily="18" charset="2"/>
                </a:rPr>
                <a:t> + </a:t>
              </a:r>
              <a:r>
                <a:rPr lang="en-US" altLang="en-US" sz="4800" dirty="0">
                  <a:sym typeface="Symbol" panose="05050102010706020507" pitchFamily="18" charset="2"/>
                </a:rPr>
                <a:t>(</a:t>
              </a:r>
              <a:r>
                <a:rPr lang="en-US" altLang="en-US" sz="2400" b="1" dirty="0">
                  <a:solidFill>
                    <a:srgbClr val="C00000"/>
                  </a:solidFill>
                  <a:sym typeface="Symbol" panose="05050102010706020507" pitchFamily="18" charset="2"/>
                </a:rPr>
                <a:t>3</a:t>
              </a:r>
              <a:r>
                <a:rPr lang="en-US" altLang="en-US" sz="2400" dirty="0">
                  <a:sym typeface="Symbol" panose="05050102010706020507" pitchFamily="18" charset="2"/>
                </a:rPr>
                <a:t> </a:t>
              </a:r>
              <a:r>
                <a:rPr lang="en-US" altLang="en-US" sz="2400" dirty="0" err="1">
                  <a:sym typeface="Symbol" panose="05050102010706020507" pitchFamily="18" charset="2"/>
                </a:rPr>
                <a:t>mol</a:t>
              </a:r>
              <a:r>
                <a:rPr lang="en-US" altLang="en-US" sz="2400" dirty="0">
                  <a:sym typeface="Symbol" panose="05050102010706020507" pitchFamily="18" charset="2"/>
                </a:rPr>
                <a:t>  32.0         </a:t>
              </a:r>
              <a:r>
                <a:rPr lang="en-US" altLang="en-US" sz="4800" dirty="0">
                  <a:sym typeface="Symbol" panose="05050102010706020507" pitchFamily="18" charset="2"/>
                </a:rPr>
                <a:t>) </a:t>
              </a:r>
              <a:endParaRPr lang="en-US" altLang="en-US" sz="6000" dirty="0">
                <a:sym typeface="Symbol" panose="05050102010706020507" pitchFamily="18" charset="2"/>
              </a:endParaRPr>
            </a:p>
          </p:txBody>
        </p: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1392" y="2208"/>
              <a:ext cx="528" cy="528"/>
              <a:chOff x="2400" y="2352"/>
              <a:chExt cx="528" cy="528"/>
            </a:xfrm>
          </p:grpSpPr>
          <p:sp>
            <p:nvSpPr>
              <p:cNvPr id="29" name="Text Box 28"/>
              <p:cNvSpPr txBox="1">
                <a:spLocks noChangeArrowheads="1"/>
              </p:cNvSpPr>
              <p:nvPr/>
            </p:nvSpPr>
            <p:spPr bwMode="auto">
              <a:xfrm>
                <a:off x="2496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400">
                    <a:latin typeface="Arial" charset="0"/>
                    <a:ea typeface="ＭＳ Ｐゴシック" charset="0"/>
                  </a:rPr>
                  <a:t>g</a:t>
                </a:r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2400" y="2592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400">
                    <a:latin typeface="Arial" charset="0"/>
                    <a:ea typeface="ＭＳ Ｐゴシック" charset="0"/>
                  </a:rPr>
                  <a:t>mol</a:t>
                </a:r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>
                <a:off x="2448" y="26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" name="Line 38"/>
            <p:cNvSpPr>
              <a:spLocks noChangeShapeType="1"/>
            </p:cNvSpPr>
            <p:nvPr/>
          </p:nvSpPr>
          <p:spPr bwMode="auto">
            <a:xfrm flipV="1">
              <a:off x="1536" y="2544"/>
              <a:ext cx="336" cy="1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Line 39"/>
            <p:cNvSpPr>
              <a:spLocks noChangeShapeType="1"/>
            </p:cNvSpPr>
            <p:nvPr/>
          </p:nvSpPr>
          <p:spPr bwMode="auto">
            <a:xfrm flipV="1">
              <a:off x="528" y="2448"/>
              <a:ext cx="336" cy="1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/>
          </p:nvSpPr>
          <p:spPr bwMode="auto">
            <a:xfrm flipV="1">
              <a:off x="2496" y="2448"/>
              <a:ext cx="336" cy="1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" name="Group 64"/>
            <p:cNvGrpSpPr>
              <a:grpSpLocks/>
            </p:cNvGrpSpPr>
            <p:nvPr/>
          </p:nvGrpSpPr>
          <p:grpSpPr bwMode="auto">
            <a:xfrm>
              <a:off x="3456" y="2208"/>
              <a:ext cx="528" cy="528"/>
              <a:chOff x="3504" y="2160"/>
              <a:chExt cx="528" cy="528"/>
            </a:xfrm>
          </p:grpSpPr>
          <p:grpSp>
            <p:nvGrpSpPr>
              <p:cNvPr id="24" name="Group 33"/>
              <p:cNvGrpSpPr>
                <a:grpSpLocks/>
              </p:cNvGrpSpPr>
              <p:nvPr/>
            </p:nvGrpSpPr>
            <p:grpSpPr bwMode="auto">
              <a:xfrm>
                <a:off x="3504" y="2160"/>
                <a:ext cx="528" cy="528"/>
                <a:chOff x="2400" y="2352"/>
                <a:chExt cx="528" cy="528"/>
              </a:xfrm>
            </p:grpSpPr>
            <p:sp>
              <p:nvSpPr>
                <p:cNvPr id="2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496" y="2352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2400">
                      <a:latin typeface="Arial" charset="0"/>
                      <a:ea typeface="ＭＳ Ｐゴシック" charset="0"/>
                    </a:rPr>
                    <a:t>g</a:t>
                  </a:r>
                </a:p>
              </p:txBody>
            </p:sp>
            <p:sp>
              <p:nvSpPr>
                <p:cNvPr id="2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400" y="2592"/>
                  <a:ext cx="52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2400">
                      <a:latin typeface="Arial" charset="0"/>
                      <a:ea typeface="ＭＳ Ｐゴシック" charset="0"/>
                    </a:rPr>
                    <a:t>mol</a:t>
                  </a:r>
                </a:p>
              </p:txBody>
            </p:sp>
            <p:sp>
              <p:nvSpPr>
                <p:cNvPr id="28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264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5" name="Line 41"/>
              <p:cNvSpPr>
                <a:spLocks noChangeShapeType="1"/>
              </p:cNvSpPr>
              <p:nvPr/>
            </p:nvSpPr>
            <p:spPr bwMode="auto">
              <a:xfrm flipV="1">
                <a:off x="3600" y="2496"/>
                <a:ext cx="336" cy="14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" name="Text Box 47"/>
            <p:cNvSpPr txBox="1">
              <a:spLocks noChangeArrowheads="1"/>
            </p:cNvSpPr>
            <p:nvPr/>
          </p:nvSpPr>
          <p:spPr bwMode="auto">
            <a:xfrm>
              <a:off x="1296" y="2592"/>
              <a:ext cx="427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800" dirty="0">
                  <a:latin typeface="Arial" charset="0"/>
                  <a:ea typeface="ＭＳ Ｐゴシック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Arial" charset="0"/>
                  <a:ea typeface="ＭＳ Ｐゴシック" charset="0"/>
                </a:rPr>
                <a:t>2</a:t>
              </a:r>
              <a:r>
                <a:rPr lang="en-US" sz="2400" dirty="0">
                  <a:latin typeface="Arial" charset="0"/>
                  <a:ea typeface="ＭＳ Ｐゴシック" charset="0"/>
                </a:rPr>
                <a:t> </a:t>
              </a:r>
              <a:r>
                <a:rPr lang="en-US" sz="2400" dirty="0" err="1">
                  <a:latin typeface="Arial" charset="0"/>
                  <a:ea typeface="ＭＳ Ｐゴシック" charset="0"/>
                </a:rPr>
                <a:t>mol</a:t>
              </a:r>
              <a:r>
                <a:rPr lang="en-US" sz="2400" dirty="0">
                  <a:latin typeface="Arial" charset="0"/>
                  <a:ea typeface="ＭＳ Ｐゴシック" charset="0"/>
                </a:rPr>
                <a:t> </a:t>
              </a:r>
              <a:r>
                <a:rPr lang="en-US" sz="2400" dirty="0">
                  <a:latin typeface="Arial" charset="0"/>
                  <a:ea typeface="ＭＳ Ｐゴシック" charset="0"/>
                  <a:sym typeface="Symbol" charset="0"/>
                </a:rPr>
                <a:t> 64.1        </a:t>
              </a:r>
              <a:r>
                <a:rPr lang="en-US" sz="4800" dirty="0">
                  <a:latin typeface="Arial" charset="0"/>
                  <a:ea typeface="ＭＳ Ｐゴシック" charset="0"/>
                  <a:sym typeface="Symbol" charset="0"/>
                </a:rPr>
                <a:t>)</a:t>
              </a:r>
              <a:r>
                <a:rPr lang="en-US" sz="2400" dirty="0">
                  <a:latin typeface="Arial" charset="0"/>
                  <a:ea typeface="ＭＳ Ｐゴシック" charset="0"/>
                  <a:sym typeface="Symbol" charset="0"/>
                </a:rPr>
                <a:t> + </a:t>
              </a:r>
              <a:r>
                <a:rPr lang="en-US" sz="4800" dirty="0">
                  <a:latin typeface="Arial" charset="0"/>
                  <a:ea typeface="ＭＳ Ｐゴシック" charset="0"/>
                  <a:sym typeface="Symbol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Arial" charset="0"/>
                  <a:ea typeface="ＭＳ Ｐゴシック" charset="0"/>
                  <a:sym typeface="Symbol" charset="0"/>
                </a:rPr>
                <a:t>2</a:t>
              </a:r>
              <a:r>
                <a:rPr lang="en-US" sz="2400" dirty="0">
                  <a:latin typeface="Arial" charset="0"/>
                  <a:ea typeface="ＭＳ Ｐゴシック" charset="0"/>
                  <a:sym typeface="Symbol" charset="0"/>
                </a:rPr>
                <a:t> </a:t>
              </a:r>
              <a:r>
                <a:rPr lang="en-US" sz="2400" dirty="0" err="1">
                  <a:latin typeface="Arial" charset="0"/>
                  <a:ea typeface="ＭＳ Ｐゴシック" charset="0"/>
                  <a:sym typeface="Symbol" charset="0"/>
                </a:rPr>
                <a:t>mol</a:t>
              </a:r>
              <a:r>
                <a:rPr lang="en-US" sz="2400" dirty="0">
                  <a:latin typeface="Arial" charset="0"/>
                  <a:ea typeface="ＭＳ Ｐゴシック" charset="0"/>
                  <a:sym typeface="Symbol" charset="0"/>
                </a:rPr>
                <a:t>  18.0         </a:t>
              </a:r>
              <a:r>
                <a:rPr lang="en-US" sz="4800" dirty="0">
                  <a:latin typeface="Arial" charset="0"/>
                  <a:ea typeface="ＭＳ Ｐゴシック" charset="0"/>
                  <a:sym typeface="Symbol" charset="0"/>
                </a:rPr>
                <a:t>)</a:t>
              </a:r>
              <a:endParaRPr lang="en-US" sz="6000" dirty="0">
                <a:latin typeface="Arial" charset="0"/>
                <a:ea typeface="ＭＳ Ｐゴシック" charset="0"/>
                <a:sym typeface="Symbol" charset="0"/>
              </a:endParaRPr>
            </a:p>
          </p:txBody>
        </p:sp>
        <p:sp>
          <p:nvSpPr>
            <p:cNvPr id="14" name="Text Box 49"/>
            <p:cNvSpPr txBox="1">
              <a:spLocks noChangeArrowheads="1"/>
            </p:cNvSpPr>
            <p:nvPr/>
          </p:nvSpPr>
          <p:spPr bwMode="auto">
            <a:xfrm>
              <a:off x="2592" y="26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</a:rPr>
                <a:t>g</a:t>
              </a:r>
            </a:p>
          </p:txBody>
        </p:sp>
        <p:sp>
          <p:nvSpPr>
            <p:cNvPr id="15" name="Text Box 50"/>
            <p:cNvSpPr txBox="1">
              <a:spLocks noChangeArrowheads="1"/>
            </p:cNvSpPr>
            <p:nvPr/>
          </p:nvSpPr>
          <p:spPr bwMode="auto">
            <a:xfrm>
              <a:off x="2496" y="28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</a:rPr>
                <a:t>mol</a:t>
              </a:r>
            </a:p>
          </p:txBody>
        </p:sp>
        <p:sp>
          <p:nvSpPr>
            <p:cNvPr id="16" name="Line 51"/>
            <p:cNvSpPr>
              <a:spLocks noChangeShapeType="1"/>
            </p:cNvSpPr>
            <p:nvPr/>
          </p:nvSpPr>
          <p:spPr bwMode="auto">
            <a:xfrm>
              <a:off x="2544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Line 56"/>
            <p:cNvSpPr>
              <a:spLocks noChangeShapeType="1"/>
            </p:cNvSpPr>
            <p:nvPr/>
          </p:nvSpPr>
          <p:spPr bwMode="auto">
            <a:xfrm flipV="1">
              <a:off x="2592" y="2976"/>
              <a:ext cx="336" cy="1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 flipV="1">
              <a:off x="1632" y="2880"/>
              <a:ext cx="336" cy="1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 flipV="1">
              <a:off x="3600" y="2880"/>
              <a:ext cx="336" cy="1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4656" y="26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</a:rPr>
                <a:t>g</a:t>
              </a:r>
            </a:p>
          </p:txBody>
        </p:sp>
        <p:sp>
          <p:nvSpPr>
            <p:cNvPr id="21" name="Text Box 54"/>
            <p:cNvSpPr txBox="1">
              <a:spLocks noChangeArrowheads="1"/>
            </p:cNvSpPr>
            <p:nvPr/>
          </p:nvSpPr>
          <p:spPr bwMode="auto">
            <a:xfrm>
              <a:off x="4560" y="28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</a:rPr>
                <a:t>mol</a:t>
              </a:r>
            </a:p>
          </p:txBody>
        </p:sp>
        <p:sp>
          <p:nvSpPr>
            <p:cNvPr id="22" name="Line 55"/>
            <p:cNvSpPr>
              <a:spLocks noChangeShapeType="1"/>
            </p:cNvSpPr>
            <p:nvPr/>
          </p:nvSpPr>
          <p:spPr bwMode="auto">
            <a:xfrm>
              <a:off x="4608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Line 59"/>
            <p:cNvSpPr>
              <a:spLocks noChangeShapeType="1"/>
            </p:cNvSpPr>
            <p:nvPr/>
          </p:nvSpPr>
          <p:spPr bwMode="auto">
            <a:xfrm flipV="1">
              <a:off x="4656" y="2976"/>
              <a:ext cx="336" cy="1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1859973" y="4844071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68.2 g H</a:t>
            </a:r>
            <a:r>
              <a:rPr lang="en-US" sz="2400" baseline="-25000"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S + 96.0 O</a:t>
            </a:r>
            <a:r>
              <a:rPr lang="en-US" sz="2400" baseline="-25000"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Arial" charset="0"/>
                <a:ea typeface="ＭＳ Ｐゴシック" charset="0"/>
              </a:rPr>
              <a:t> 128.2 g SO</a:t>
            </a:r>
            <a:r>
              <a:rPr lang="en-US" sz="2400" baseline="-25000"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+ 36.0 g H</a:t>
            </a:r>
            <a:r>
              <a:rPr lang="en-US" sz="2400" baseline="-25000"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O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205721" y="5521932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 dirty="0">
                <a:latin typeface="Arial" charset="0"/>
                <a:ea typeface="ＭＳ Ｐゴシック" charset="0"/>
              </a:rPr>
              <a:t>164.2 g = 164.2 g</a:t>
            </a:r>
          </a:p>
        </p:txBody>
      </p:sp>
    </p:spTree>
    <p:extLst>
      <p:ext uri="{BB962C8B-B14F-4D97-AF65-F5344CB8AC3E}">
        <p14:creationId xmlns:p14="http://schemas.microsoft.com/office/powerpoint/2010/main" val="220326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DA95-83F1-4B27-82E4-FBE4BD48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3752"/>
          </a:xfrm>
        </p:spPr>
        <p:txBody>
          <a:bodyPr/>
          <a:lstStyle/>
          <a:p>
            <a:r>
              <a:rPr lang="en-US" b="1" dirty="0">
                <a:sym typeface="Wingdings" panose="05000000000000000000" pitchFamily="2" charset="2"/>
              </a:rPr>
              <a:t>  </a:t>
            </a:r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Making Cookies!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90D7-AE94-4D09-BDAB-F8DC5B96FF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12980" y="1362270"/>
            <a:ext cx="9797142" cy="4428929"/>
          </a:xfrm>
        </p:spPr>
        <p:txBody>
          <a:bodyPr/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Get a partner (groups of 2) and a Tag Team form.</a:t>
            </a: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Work with your partner to calculate how much of each ingredient you will need to make 5 dozen cookies.</a:t>
            </a:r>
          </a:p>
          <a:p>
            <a:pPr marL="0" indent="0" algn="ctr">
              <a:buNone/>
            </a:pPr>
            <a:r>
              <a:rPr lang="en-US" b="1" u="sng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your Work on you Tag Team form!</a:t>
            </a:r>
          </a:p>
          <a:p>
            <a:pPr marL="0" indent="0" algn="ctr">
              <a:buNone/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Original Recipe Ingredients:</a:t>
            </a:r>
          </a:p>
          <a:p>
            <a:pPr marL="914400" lvl="2" indent="0">
              <a:buNone/>
            </a:pPr>
            <a:r>
              <a:rPr lang="en-US" sz="2000" cap="none" dirty="0">
                <a:latin typeface="Arial" panose="020B0604020202020204" pitchFamily="34" charset="0"/>
                <a:cs typeface="Arial" panose="020B0604020202020204" pitchFamily="34" charset="0"/>
              </a:rPr>
              <a:t>1 stick plus 2 tbsp. salted butter		1/3 c. sugar</a:t>
            </a:r>
          </a:p>
          <a:p>
            <a:pPr marL="914400" lvl="2" indent="0">
              <a:buNone/>
            </a:pPr>
            <a:r>
              <a:rPr lang="en-US" sz="2000" cap="none" dirty="0">
                <a:latin typeface="Arial" panose="020B0604020202020204" pitchFamily="34" charset="0"/>
                <a:cs typeface="Arial" panose="020B0604020202020204" pitchFamily="34" charset="0"/>
              </a:rPr>
              <a:t>1 c. all-purpose flour			Sprinkles (optional)</a:t>
            </a:r>
          </a:p>
          <a:p>
            <a:pPr marL="0" indent="0" algn="ctr">
              <a:buNone/>
            </a:pP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Makes 2 dozen cookies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04C1A-373F-45EC-8E53-01BE7252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1B577A07-3840-4A3E-A3ED-B1680B9082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944" y="593081"/>
            <a:ext cx="935183" cy="613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06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 Balanced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Mass and atoms are </a:t>
            </a:r>
            <a:r>
              <a:rPr lang="en-US" sz="2800" b="1" u="sng" cap="none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conserved</a:t>
            </a:r>
            <a:r>
              <a:rPr lang="en-US" sz="2800" cap="none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in every chemical reaction.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Molecules, formula units, moles, and volumes are </a:t>
            </a:r>
            <a:r>
              <a:rPr lang="en-US" alt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not necessarily conserved</a:t>
            </a: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—although they may be.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43493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6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Arithmetic of Equations – Key Concepts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 balanced chemical equation provides the same kind of quantitative information that a recipe does.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Chemists use balanced chemical equations as a basis to calculate how much reactant is needed or product is formed in a reaction.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 balanced chemical equation can be interpreted in terms of different quantities, including numbers of atoms, molecules, or moles; mass; and volume.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Mass and atoms are conserved in every chemical reaction.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43493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3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Quantifying Matter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Balanced chemical equations are the basis for stoichiometric calculations.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coefficients of a balanced equation indicate the number of particles, moles, or volumes of gas in the reaction.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https://www.youtube.com/watch?v=UL1jmJaUkaQ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43493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80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69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3244"/>
            <a:ext cx="10363826" cy="4862974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7785" y="6285057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23</a:t>
            </a:fld>
            <a:endParaRPr 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72" y="514624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5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9C7E-628C-458F-ADAC-6DD4C75D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D0A82-8349-4214-91C6-5CF4D17D99C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https://www.chemedx.org/article/stoichiometry-easy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DB5DA-6E80-46E2-BE28-73B184E9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FC73-39FD-497D-82CD-0E9E2EE379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9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Arithmetic of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Learning Targets:</a:t>
            </a:r>
          </a:p>
          <a:p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 will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explain how balanced equations apply to both chemistry and everyday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interpret balanced chemical equations in terms of moles, representative particles, mass, and volume of gas at STP.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identify the quantities that are always conserved in chemical reactions.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48430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Arithmetic of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Chemists use balanced equations as a basis to calculate how much </a:t>
            </a: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reactant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is needed or how much </a:t>
            </a: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will be formed in a reaction.</a:t>
            </a:r>
          </a:p>
          <a:p>
            <a:pPr marL="365760" indent="-36576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When you know the quantity of one substance in a reaction, you can calculate the quantity of any other substance consumed or created in the reaction.</a:t>
            </a:r>
          </a:p>
          <a:p>
            <a:pPr marL="365760" indent="-36576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u="sng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the calculation of the quantities of chemical elements or compounds involved in chemical reactions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298911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Arithmetic of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Stoichiometry uses the calculations of quantities in chemical reactions just like using the ingredients in a recipe.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For chemists, stoichiometry is a form of bookkeeping.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It allows chemists to tally the amounts of reactants and products </a:t>
            </a:r>
            <a:r>
              <a:rPr lang="en-US" sz="28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using ratios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of moles or representative particles.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57348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Arithmetic of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Ammonia is produced industrially by the reaction of nitrogen.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+ 3H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2NH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The balanced chemical equation tells you the relative amounts of reactants and products in the reaction.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Your interpretation of the equation depends on how you quantify the reactants and products.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85057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Arithmetic of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A recipe or an equation, such as a balanced chemical equation, is used to determine how much starting material is needed or how much product will be made.</a:t>
            </a:r>
          </a:p>
          <a:p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A balanced chemical equation can be interpreted in terms of different quantities, including:</a:t>
            </a:r>
          </a:p>
          <a:p>
            <a:pPr lvl="1"/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Numbers of atoms</a:t>
            </a:r>
          </a:p>
          <a:p>
            <a:pPr lvl="1"/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Molecules</a:t>
            </a:r>
          </a:p>
          <a:p>
            <a:pPr lvl="1"/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Moles</a:t>
            </a:r>
          </a:p>
          <a:p>
            <a:pPr lvl="1"/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</a:p>
          <a:p>
            <a:pPr lvl="1"/>
            <a:r>
              <a:rPr lang="en-US" sz="2400" cap="none" dirty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62284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237" y="618518"/>
            <a:ext cx="11651672" cy="83621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Stoichiometry – Arithmetic of Equations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to “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” Chemical Equations:</a:t>
            </a:r>
          </a:p>
          <a:p>
            <a:pPr marL="0" indent="0" algn="ctr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2Mg + 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2MgO</a:t>
            </a:r>
          </a:p>
          <a:p>
            <a:pPr marL="0" indent="0" algn="ctr">
              <a:buNone/>
            </a:pP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atoms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Mg +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molecule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yields </a:t>
            </a:r>
            <a:r>
              <a:rPr lang="en-US" sz="2800" b="1" cap="non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molecules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MgO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0" indent="0" algn="ctr">
              <a:buNone/>
            </a:pP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moles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Mg +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mole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yields </a:t>
            </a:r>
            <a:r>
              <a:rPr lang="en-US" sz="28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moles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MgO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0" indent="0" algn="ctr">
              <a:buNone/>
            </a:pPr>
            <a:r>
              <a:rPr lang="en-US" sz="2800" b="1" cap="none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48.6 grams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Mg + </a:t>
            </a:r>
            <a:r>
              <a:rPr lang="en-US" sz="2800" b="1" cap="none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32.0 grams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yields </a:t>
            </a:r>
            <a:r>
              <a:rPr lang="en-US" sz="2800" b="1" cap="none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80.6 grams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MgO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27785" y="6262284"/>
            <a:ext cx="764215" cy="365125"/>
          </a:xfrm>
        </p:spPr>
        <p:txBody>
          <a:bodyPr/>
          <a:lstStyle/>
          <a:p>
            <a:fld id="{6082FC73-39FD-497D-82CD-0E9E2EE379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BCD4-56F0-4900-95F5-5333BB9A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69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C69-CA41-414D-A6A0-39AD591F1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3244"/>
            <a:ext cx="10363826" cy="4862974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is stoichiometry?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are reactants?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What are products?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 a chemical equation, what does the arrow mean?</a:t>
            </a:r>
          </a:p>
          <a:p>
            <a:pPr marL="365760" indent="-36576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How do you “Read” the following equation in moles?</a:t>
            </a:r>
          </a:p>
          <a:p>
            <a:pPr marL="365760" indent="-36576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+ 3H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 2NH</a:t>
            </a:r>
            <a:r>
              <a:rPr lang="en-US" sz="2800" cap="none" baseline="-250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86E4-73D9-47D0-B905-40DA09A7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7785" y="6285057"/>
            <a:ext cx="764215" cy="365125"/>
          </a:xfrm>
        </p:spPr>
        <p:txBody>
          <a:bodyPr/>
          <a:lstStyle/>
          <a:p>
            <a:fld id="{DDD59893-D108-4865-9F79-A69106568685}" type="slidenum">
              <a:rPr lang="en-US" smtClean="0"/>
              <a:t>9</a:t>
            </a:fld>
            <a:endParaRPr 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41EADDC-B777-49D5-BEAC-FCB64C06D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72" y="514624"/>
            <a:ext cx="1463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53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2631</TotalTime>
  <Words>1324</Words>
  <Application>Microsoft Office PowerPoint</Application>
  <PresentationFormat>Widescreen</PresentationFormat>
  <Paragraphs>181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Symbol</vt:lpstr>
      <vt:lpstr>Tw Cen MT</vt:lpstr>
      <vt:lpstr>Wingdings</vt:lpstr>
      <vt:lpstr>Wingdings 3</vt:lpstr>
      <vt:lpstr>Droplet</vt:lpstr>
      <vt:lpstr>Making Cookies!</vt:lpstr>
      <vt:lpstr>  Making Cookies!</vt:lpstr>
      <vt:lpstr>Stoichiometry – Arithmetic of Equations</vt:lpstr>
      <vt:lpstr>Stoichiometry – Arithmetic of Equations</vt:lpstr>
      <vt:lpstr>Stoichiometry – Arithmetic of Equations</vt:lpstr>
      <vt:lpstr>Stoichiometry – Arithmetic of Equations</vt:lpstr>
      <vt:lpstr>Stoichiometry – Arithmetic of Equations</vt:lpstr>
      <vt:lpstr>Stoichiometry – Arithmetic of Equations</vt:lpstr>
      <vt:lpstr></vt:lpstr>
      <vt:lpstr>Chemical Quantities</vt:lpstr>
      <vt:lpstr>Chemical Quantities</vt:lpstr>
      <vt:lpstr>Chemical Quantities</vt:lpstr>
      <vt:lpstr>Chemical Quantities</vt:lpstr>
      <vt:lpstr>Chemical Quantities</vt:lpstr>
      <vt:lpstr></vt:lpstr>
      <vt:lpstr>Interpreting Balanced Equations</vt:lpstr>
      <vt:lpstr>Interpreting Balanced Equations</vt:lpstr>
      <vt:lpstr>Interpreting Balanced Equations</vt:lpstr>
      <vt:lpstr>Interpreting Balanced Equations</vt:lpstr>
      <vt:lpstr>Interpreting Balanced Equations</vt:lpstr>
      <vt:lpstr>Arithmetic of Equations – Key Concepts</vt:lpstr>
      <vt:lpstr>Quantifying Matter</vt:lpstr>
      <vt:lpstr>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– Arithmetic of Equations</dc:title>
  <dc:creator>Todd Peapenburg</dc:creator>
  <cp:lastModifiedBy>Todd Peapenburg</cp:lastModifiedBy>
  <cp:revision>55</cp:revision>
  <cp:lastPrinted>2018-04-03T16:41:31Z</cp:lastPrinted>
  <dcterms:created xsi:type="dcterms:W3CDTF">2018-03-27T16:11:10Z</dcterms:created>
  <dcterms:modified xsi:type="dcterms:W3CDTF">2020-03-02T15:20:09Z</dcterms:modified>
</cp:coreProperties>
</file>