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57" r:id="rId4"/>
    <p:sldId id="269" r:id="rId5"/>
    <p:sldId id="272" r:id="rId6"/>
    <p:sldId id="271" r:id="rId7"/>
    <p:sldId id="270" r:id="rId8"/>
    <p:sldId id="266" r:id="rId9"/>
    <p:sldId id="267" r:id="rId10"/>
    <p:sldId id="273" r:id="rId11"/>
    <p:sldId id="268" r:id="rId12"/>
    <p:sldId id="274" r:id="rId13"/>
    <p:sldId id="276" r:id="rId14"/>
    <p:sldId id="261" r:id="rId15"/>
    <p:sldId id="258" r:id="rId16"/>
    <p:sldId id="259" r:id="rId17"/>
    <p:sldId id="275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008000"/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94660"/>
  </p:normalViewPr>
  <p:slideViewPr>
    <p:cSldViewPr snapToGrid="0">
      <p:cViewPr varScale="1">
        <p:scale>
          <a:sx n="45" d="100"/>
          <a:sy n="45" d="100"/>
        </p:scale>
        <p:origin x="29" y="7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CAC45-6922-4AC5-9A28-33CA93379AB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86566-1FCA-4BD1-9750-B382F286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57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1F421-200A-495E-85C2-290A70EB6D6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44394-A99E-4005-81B3-86AB765D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3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5BFB-9AE3-4A52-8967-48ED820D2560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203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914-5F07-4544-9ED0-C2B3BFD81630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6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04BC-39BB-4B0F-8E1C-8DEFC1E82DF2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20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EC05-5FC8-4936-8C67-978D234CBB88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631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DF4-FEC5-4FD3-A21D-7DF9A74D951E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5A7-1B4A-4252-93DF-A02CBCC60144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51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4665-0F02-4DC1-8BAD-B2558B4F6967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69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60B-0B5C-420C-B8D6-3698668E9B67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87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ADC1-7056-4DE1-9E71-2ADAE3E01BC6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1F4C-2D1F-4EFD-92A8-9AD1C75F9ED2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0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E9CD-5FF9-4820-9104-1D97102E3EF5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8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82B9-F655-4AAA-BE78-86EFAD9C3A3F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E403-8AAB-4359-88DB-9EBAB652BB06}" type="datetime1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F49F-BECF-4659-B76E-30A667BE8EF8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4A88-0510-4613-87AA-8A2C527C6BEA}" type="datetime1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73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0659-006E-4D04-AB00-CFA7E2262AE5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292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91F5B-CB6A-4102-B671-BCEC4D03A0DD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4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C8FA02B-25EA-4FCE-9352-71A6DF85B862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A18A73-B08C-4BA0-84A8-51D0748C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6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LfhInA6-c" TargetMode="External"/><Relationship Id="rId2" Type="http://schemas.openxmlformats.org/officeDocument/2006/relationships/hyperlink" Target="https://www.youtube.com/watch?v=ysGS-_6E80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815882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Chemical Calculations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8A73-B08C-4BA0-84A8-51D0748CB662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51012" y="3116668"/>
            <a:ext cx="8689976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8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manufacturers know how to make enough of their desired products?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https://www.youtube.com/watch?v=ysGS-_6E80s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8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https://www.youtube.com/watch?v=fgLfhInA6-c</a:t>
            </a:r>
            <a:endParaRPr lang="en-US" altLang="en-US" sz="28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2618" y="52417"/>
            <a:ext cx="11596254" cy="1011073"/>
          </a:xfrm>
        </p:spPr>
        <p:txBody>
          <a:bodyPr>
            <a:noAutofit/>
          </a:bodyPr>
          <a:lstStyle/>
          <a:p>
            <a:r>
              <a:rPr lang="en-US" alt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for Solving a Mass-Mass Problem</a:t>
            </a:r>
            <a:endParaRPr lang="en-US" sz="4000" b="1" cap="none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063491"/>
            <a:ext cx="11191654" cy="5026414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Another way to represent the steps for doing mole-mass and mass-mole stoichiometric calculations is shown here: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For a </a:t>
            </a:r>
            <a:r>
              <a:rPr lang="en-US" alt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800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problem, the first conversion is skipped.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For a </a:t>
            </a:r>
            <a:r>
              <a:rPr lang="en-US" altLang="en-US" sz="2800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problem, the last conversion is skipped.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10</a:t>
            </a:fld>
            <a:endParaRPr lang="en-US" dirty="0"/>
          </a:p>
        </p:txBody>
      </p:sp>
      <p:pic>
        <p:nvPicPr>
          <p:cNvPr id="36" name="Picture 8" descr="36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1" b="8728"/>
          <a:stretch>
            <a:fillRect/>
          </a:stretch>
        </p:blipFill>
        <p:spPr bwMode="auto">
          <a:xfrm>
            <a:off x="2336545" y="3207328"/>
            <a:ext cx="75438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53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Calculating the Mass of a Product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63517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number of grams of NH</a:t>
            </a:r>
            <a:r>
              <a:rPr lang="en-US" altLang="en-US" sz="2800" b="1" cap="none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produced by the reaction of </a:t>
            </a:r>
            <a:r>
              <a:rPr lang="en-US" alt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5.40 g of hydrogen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with an excess of nitrogen. The balanced equation is: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(g) + </a:t>
            </a:r>
            <a:r>
              <a:rPr lang="en-US" altLang="en-US" sz="2800" b="1" cap="none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3H</a:t>
            </a:r>
            <a:r>
              <a:rPr lang="en-US" altLang="en-US" sz="2800" b="1" cap="none" baseline="-25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2NH</a:t>
            </a:r>
            <a:r>
              <a:rPr lang="en-US" altLang="en-US" sz="2800" b="1" cap="none" baseline="-25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87927" y="3834098"/>
            <a:ext cx="2057400" cy="1539875"/>
            <a:chOff x="96" y="2256"/>
            <a:chExt cx="1296" cy="970"/>
          </a:xfrm>
        </p:grpSpPr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96" y="2256"/>
              <a:ext cx="12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0000FF"/>
                  </a:solidFill>
                </a:rPr>
                <a:t>5.40 g H</a:t>
              </a:r>
              <a:r>
                <a:rPr lang="en-US" altLang="en-US" sz="2800" baseline="-25000" dirty="0">
                  <a:solidFill>
                    <a:srgbClr val="0000FF"/>
                  </a:solidFill>
                </a:rPr>
                <a:t>2</a:t>
              </a:r>
              <a:r>
                <a:rPr lang="en-US" altLang="en-US" sz="2800" dirty="0">
                  <a:solidFill>
                    <a:srgbClr val="0000FF"/>
                  </a:solidFill>
                </a:rPr>
                <a:t> </a:t>
              </a:r>
              <a:r>
                <a:rPr lang="en-US" altLang="en-US" sz="2800" dirty="0"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240" y="2784"/>
              <a:ext cx="8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/>
                <a:t>Given quantity</a:t>
              </a:r>
            </a:p>
          </p:txBody>
        </p:sp>
      </p:grpSp>
      <p:grpSp>
        <p:nvGrpSpPr>
          <p:cNvPr id="32" name="Group 46"/>
          <p:cNvGrpSpPr>
            <a:grpSpLocks/>
          </p:cNvGrpSpPr>
          <p:nvPr/>
        </p:nvGrpSpPr>
        <p:grpSpPr bwMode="auto">
          <a:xfrm>
            <a:off x="6310745" y="3641501"/>
            <a:ext cx="2133600" cy="2119313"/>
            <a:chOff x="3888" y="2073"/>
            <a:chExt cx="1344" cy="1335"/>
          </a:xfrm>
        </p:grpSpPr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3888" y="2073"/>
              <a:ext cx="13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/>
                <a:t>17.0 g NH</a:t>
              </a:r>
              <a:r>
                <a:rPr lang="en-US" altLang="en-US" sz="2800" baseline="-25000" dirty="0"/>
                <a:t>3</a:t>
              </a:r>
              <a:endParaRPr lang="en-US" altLang="en-US" sz="2800" dirty="0"/>
            </a:p>
          </p:txBody>
        </p:sp>
        <p:sp>
          <p:nvSpPr>
            <p:cNvPr id="46" name="Text Box 32"/>
            <p:cNvSpPr txBox="1">
              <a:spLocks noChangeArrowheads="1"/>
            </p:cNvSpPr>
            <p:nvPr/>
          </p:nvSpPr>
          <p:spPr bwMode="auto">
            <a:xfrm>
              <a:off x="3888" y="2352"/>
              <a:ext cx="12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/>
                <a:t>1 mol NH</a:t>
              </a:r>
              <a:r>
                <a:rPr lang="en-US" altLang="en-US" sz="2800" baseline="-25000"/>
                <a:t>3</a:t>
              </a:r>
              <a:endParaRPr lang="en-US" altLang="en-US" sz="2800"/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3984" y="2400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936" y="2774"/>
              <a:ext cx="105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Change moles to grams</a:t>
              </a:r>
            </a:p>
          </p:txBody>
        </p:sp>
      </p:grpSp>
      <p:grpSp>
        <p:nvGrpSpPr>
          <p:cNvPr id="57" name="Group 46"/>
          <p:cNvGrpSpPr>
            <a:grpSpLocks/>
          </p:cNvGrpSpPr>
          <p:nvPr/>
        </p:nvGrpSpPr>
        <p:grpSpPr bwMode="auto">
          <a:xfrm>
            <a:off x="2168236" y="3636241"/>
            <a:ext cx="2209800" cy="2149475"/>
            <a:chOff x="1248" y="2064"/>
            <a:chExt cx="1392" cy="1354"/>
          </a:xfrm>
        </p:grpSpPr>
        <p:sp>
          <p:nvSpPr>
            <p:cNvPr id="58" name="Text Box 14"/>
            <p:cNvSpPr txBox="1">
              <a:spLocks noChangeArrowheads="1"/>
            </p:cNvSpPr>
            <p:nvPr/>
          </p:nvSpPr>
          <p:spPr bwMode="auto">
            <a:xfrm>
              <a:off x="2352" y="2256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65" name="Text Box 25"/>
            <p:cNvSpPr txBox="1">
              <a:spLocks noChangeArrowheads="1"/>
            </p:cNvSpPr>
            <p:nvPr/>
          </p:nvSpPr>
          <p:spPr bwMode="auto">
            <a:xfrm>
              <a:off x="1296" y="2064"/>
              <a:ext cx="11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/>
                <a:t>1 </a:t>
              </a:r>
              <a:r>
                <a:rPr lang="en-US" altLang="en-US" sz="2800" dirty="0" err="1"/>
                <a:t>mol</a:t>
              </a:r>
              <a:r>
                <a:rPr lang="en-US" altLang="en-US" sz="2800" dirty="0"/>
                <a:t> H</a:t>
              </a:r>
              <a:r>
                <a:rPr lang="en-US" altLang="en-US" sz="2800" baseline="-25000" dirty="0"/>
                <a:t>2</a:t>
              </a:r>
              <a:endParaRPr lang="en-US" altLang="en-US" sz="2800" dirty="0"/>
            </a:p>
          </p:txBody>
        </p:sp>
        <p:sp>
          <p:nvSpPr>
            <p:cNvPr id="66" name="Text Box 26"/>
            <p:cNvSpPr txBox="1">
              <a:spLocks noChangeArrowheads="1"/>
            </p:cNvSpPr>
            <p:nvPr/>
          </p:nvSpPr>
          <p:spPr bwMode="auto">
            <a:xfrm>
              <a:off x="1344" y="2352"/>
              <a:ext cx="11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/>
                <a:t>2.0 g H</a:t>
              </a:r>
              <a:r>
                <a:rPr lang="en-US" altLang="en-US" sz="2800" baseline="-25000"/>
                <a:t>2</a:t>
              </a:r>
              <a:endParaRPr lang="en-US" altLang="en-US" sz="2800"/>
            </a:p>
          </p:txBody>
        </p:sp>
        <p:sp>
          <p:nvSpPr>
            <p:cNvPr id="67" name="Line 27"/>
            <p:cNvSpPr>
              <a:spLocks noChangeShapeType="1"/>
            </p:cNvSpPr>
            <p:nvPr/>
          </p:nvSpPr>
          <p:spPr bwMode="auto">
            <a:xfrm>
              <a:off x="1392" y="2400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11"/>
            <p:cNvSpPr txBox="1">
              <a:spLocks noChangeArrowheads="1"/>
            </p:cNvSpPr>
            <p:nvPr/>
          </p:nvSpPr>
          <p:spPr bwMode="auto">
            <a:xfrm>
              <a:off x="1248" y="2784"/>
              <a:ext cx="105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Change given unit to moles</a:t>
              </a:r>
            </a:p>
          </p:txBody>
        </p:sp>
      </p:grpSp>
      <p:grpSp>
        <p:nvGrpSpPr>
          <p:cNvPr id="82" name="Group 46"/>
          <p:cNvGrpSpPr>
            <a:grpSpLocks/>
          </p:cNvGrpSpPr>
          <p:nvPr/>
        </p:nvGrpSpPr>
        <p:grpSpPr bwMode="auto">
          <a:xfrm>
            <a:off x="4176424" y="3618057"/>
            <a:ext cx="2259013" cy="1539875"/>
            <a:chOff x="2561" y="2064"/>
            <a:chExt cx="1423" cy="970"/>
          </a:xfrm>
        </p:grpSpPr>
        <p:sp>
          <p:nvSpPr>
            <p:cNvPr id="84" name="Text Box 15"/>
            <p:cNvSpPr txBox="1">
              <a:spLocks noChangeArrowheads="1"/>
            </p:cNvSpPr>
            <p:nvPr/>
          </p:nvSpPr>
          <p:spPr bwMode="auto">
            <a:xfrm>
              <a:off x="2561" y="2064"/>
              <a:ext cx="1218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2 </a:t>
              </a:r>
              <a:r>
                <a:rPr lang="en-US" altLang="en-US" sz="2800" b="1" dirty="0" err="1">
                  <a:solidFill>
                    <a:schemeClr val="accent6">
                      <a:lumMod val="50000"/>
                    </a:schemeClr>
                  </a:solidFill>
                </a:rPr>
                <a:t>mol</a:t>
              </a:r>
              <a:r>
                <a:rPr lang="en-US" alt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 NH</a:t>
              </a:r>
              <a:r>
                <a:rPr lang="en-US" altLang="en-US" sz="2800" b="1" baseline="-25000" dirty="0">
                  <a:solidFill>
                    <a:schemeClr val="accent6">
                      <a:lumMod val="50000"/>
                    </a:schemeClr>
                  </a:solidFill>
                </a:rPr>
                <a:t>3</a:t>
              </a:r>
              <a:endParaRPr lang="en-US" altLang="en-US" sz="2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5" name="Text Box 16"/>
            <p:cNvSpPr txBox="1">
              <a:spLocks noChangeArrowheads="1"/>
            </p:cNvSpPr>
            <p:nvPr/>
          </p:nvSpPr>
          <p:spPr bwMode="auto">
            <a:xfrm>
              <a:off x="2592" y="2352"/>
              <a:ext cx="11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006600"/>
                  </a:solidFill>
                </a:rPr>
                <a:t>3 </a:t>
              </a:r>
              <a:r>
                <a:rPr lang="en-US" altLang="en-US" sz="2800" b="1" dirty="0" err="1">
                  <a:solidFill>
                    <a:srgbClr val="006600"/>
                  </a:solidFill>
                </a:rPr>
                <a:t>mol</a:t>
              </a:r>
              <a:r>
                <a:rPr lang="en-US" altLang="en-US" sz="2800" b="1" dirty="0">
                  <a:solidFill>
                    <a:srgbClr val="006600"/>
                  </a:solidFill>
                </a:rPr>
                <a:t> H</a:t>
              </a:r>
              <a:r>
                <a:rPr lang="en-US" altLang="en-US" sz="2800" b="1" baseline="-25000" dirty="0">
                  <a:solidFill>
                    <a:srgbClr val="006600"/>
                  </a:solidFill>
                </a:rPr>
                <a:t>2</a:t>
              </a:r>
              <a:endParaRPr lang="en-US" altLang="en-US" sz="2800" b="1" dirty="0">
                <a:solidFill>
                  <a:srgbClr val="006600"/>
                </a:solidFill>
              </a:endParaRPr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38"/>
            <p:cNvSpPr txBox="1">
              <a:spLocks noChangeArrowheads="1"/>
            </p:cNvSpPr>
            <p:nvPr/>
          </p:nvSpPr>
          <p:spPr bwMode="auto">
            <a:xfrm>
              <a:off x="3744" y="2265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ym typeface="Symbol" panose="05050102010706020507" pitchFamily="18" charset="2"/>
                </a:rPr>
                <a:t></a:t>
              </a:r>
              <a:endParaRPr lang="en-US" altLang="en-US">
                <a:sym typeface="Symbol" panose="05050102010706020507" pitchFamily="18" charset="2"/>
              </a:endParaRPr>
            </a:p>
          </p:txBody>
        </p:sp>
        <p:sp>
          <p:nvSpPr>
            <p:cNvPr id="106" name="Text Box 12"/>
            <p:cNvSpPr txBox="1">
              <a:spLocks noChangeArrowheads="1"/>
            </p:cNvSpPr>
            <p:nvPr/>
          </p:nvSpPr>
          <p:spPr bwMode="auto">
            <a:xfrm>
              <a:off x="2592" y="2784"/>
              <a:ext cx="10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Mole ratio</a:t>
              </a:r>
            </a:p>
          </p:txBody>
        </p:sp>
      </p:grpSp>
      <p:sp>
        <p:nvSpPr>
          <p:cNvPr id="107" name="Line 22"/>
          <p:cNvSpPr>
            <a:spLocks noChangeShapeType="1"/>
          </p:cNvSpPr>
          <p:nvPr/>
        </p:nvSpPr>
        <p:spPr bwMode="auto">
          <a:xfrm flipV="1">
            <a:off x="1253836" y="3984770"/>
            <a:ext cx="685800" cy="304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40"/>
          <p:cNvSpPr>
            <a:spLocks noChangeShapeType="1"/>
          </p:cNvSpPr>
          <p:nvPr/>
        </p:nvSpPr>
        <p:spPr bwMode="auto">
          <a:xfrm flipV="1">
            <a:off x="4678507" y="3703414"/>
            <a:ext cx="1295400" cy="3810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8"/>
          <p:cNvSpPr>
            <a:spLocks noChangeShapeType="1"/>
          </p:cNvSpPr>
          <p:nvPr/>
        </p:nvSpPr>
        <p:spPr bwMode="auto">
          <a:xfrm flipV="1">
            <a:off x="4818563" y="4244326"/>
            <a:ext cx="1066800" cy="228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29"/>
          <p:cNvSpPr>
            <a:spLocks noChangeShapeType="1"/>
          </p:cNvSpPr>
          <p:nvPr/>
        </p:nvSpPr>
        <p:spPr bwMode="auto">
          <a:xfrm flipV="1">
            <a:off x="2805112" y="3712441"/>
            <a:ext cx="1066800" cy="3810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28"/>
          <p:cNvSpPr>
            <a:spLocks noChangeShapeType="1"/>
          </p:cNvSpPr>
          <p:nvPr/>
        </p:nvSpPr>
        <p:spPr bwMode="auto">
          <a:xfrm flipV="1">
            <a:off x="3161001" y="4254033"/>
            <a:ext cx="685800" cy="304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36"/>
          <p:cNvSpPr>
            <a:spLocks noChangeShapeType="1"/>
          </p:cNvSpPr>
          <p:nvPr/>
        </p:nvSpPr>
        <p:spPr bwMode="auto">
          <a:xfrm flipV="1">
            <a:off x="6792190" y="4254033"/>
            <a:ext cx="1295400" cy="228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448674" y="3899004"/>
            <a:ext cx="2486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g NH</a:t>
            </a:r>
            <a:r>
              <a:rPr lang="en-US" sz="2800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6448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Stoichiometric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63517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 a typical stoichiometric problem: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given quantity is first converted to moles. 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Then, the mole ratio from the balanced equation is used to calculate the number of moles of the wanted substance.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Finally, the moles are converted to any other unit of measurement related to the unit mole, as the problem requires.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mole-mass relationship gives you two conversion factors.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405188" y="5053266"/>
            <a:ext cx="5715000" cy="1036638"/>
            <a:chOff x="576" y="2016"/>
            <a:chExt cx="3600" cy="653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640" y="2016"/>
              <a:ext cx="1536" cy="653"/>
              <a:chOff x="2640" y="2016"/>
              <a:chExt cx="1536" cy="653"/>
            </a:xfrm>
          </p:grpSpPr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2832" y="2304"/>
                <a:ext cx="115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3200"/>
                  <a:t>1 mol</a:t>
                </a: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2640" y="2016"/>
                <a:ext cx="153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3200"/>
                  <a:t>molar mass</a:t>
                </a:r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2688" y="2352"/>
                <a:ext cx="14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576" y="2016"/>
              <a:ext cx="1536" cy="653"/>
              <a:chOff x="912" y="2304"/>
              <a:chExt cx="1536" cy="653"/>
            </a:xfrm>
          </p:grpSpPr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1104" y="2304"/>
                <a:ext cx="115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3200"/>
                  <a:t>1 mol</a:t>
                </a:r>
              </a:p>
            </p:txBody>
          </p:sp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912" y="2592"/>
                <a:ext cx="153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3200"/>
                  <a:t>molar mass</a:t>
                </a:r>
              </a:p>
            </p:txBody>
          </p:sp>
          <p:sp>
            <p:nvSpPr>
              <p:cNvPr id="13" name="Line 18"/>
              <p:cNvSpPr>
                <a:spLocks noChangeShapeType="1"/>
              </p:cNvSpPr>
              <p:nvPr/>
            </p:nvSpPr>
            <p:spPr bwMode="auto">
              <a:xfrm>
                <a:off x="960" y="2640"/>
                <a:ext cx="14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2064" y="2160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/>
                <a:t>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754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Stoichiometric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63517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Summary of steps for typical stoichiometric problems: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13</a:t>
            </a:fld>
            <a:endParaRPr lang="en-US" dirty="0"/>
          </a:p>
        </p:txBody>
      </p:sp>
      <p:pic>
        <p:nvPicPr>
          <p:cNvPr id="17" name="Picture 12" descr="36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4"/>
          <a:stretch>
            <a:fillRect/>
          </a:stretch>
        </p:blipFill>
        <p:spPr bwMode="auto">
          <a:xfrm>
            <a:off x="653111" y="2123988"/>
            <a:ext cx="10844213" cy="460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73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732793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sz="40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63517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How many </a:t>
            </a:r>
            <a:r>
              <a:rPr lang="en-US" sz="2800" u="sng" cap="none" dirty="0">
                <a:latin typeface="Arial" panose="020B0604020202020204" pitchFamily="34" charset="0"/>
                <a:cs typeface="Arial" panose="020B0604020202020204" pitchFamily="34" charset="0"/>
              </a:rPr>
              <a:t>molecules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of oxygen are produced when 29.2 g of 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O is decomposed by electrolysis?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2H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+ 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	        1.0 </a:t>
            </a:r>
            <a:r>
              <a:rPr lang="en-U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         1 </a:t>
            </a:r>
            <a:r>
              <a:rPr lang="en-US" sz="2400" cap="none" dirty="0" err="1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mol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O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        6.022 x 10</a:t>
            </a:r>
            <a:r>
              <a:rPr lang="en-US" sz="2400" cap="none" baseline="30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23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molecules O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endParaRPr lang="en-US" sz="2400" cap="none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29.2 g H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  x    ----------------  x  -----------------  x  -----------------------------------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		        18.0 g 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        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2.0 </a:t>
            </a:r>
            <a:r>
              <a:rPr lang="en-US" sz="2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                  1 </a:t>
            </a:r>
            <a:r>
              <a:rPr lang="en-US" sz="2400" cap="none" dirty="0" err="1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mol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O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Given quantity      Change to moles      Mole Ratio                  Change to molecules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			4.88 x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10</a:t>
            </a:r>
            <a:r>
              <a:rPr lang="en-US" sz="2800" cap="none" baseline="30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23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molecules 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endParaRPr lang="en-US" sz="2800" cap="none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14</a:t>
            </a:fld>
            <a:endParaRPr lang="en-US" dirty="0"/>
          </a:p>
        </p:txBody>
      </p: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E41EADDC-B777-49D5-BEAC-FCB64C06D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99" y="201722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67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to Volume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91345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Nitrogen monoxide and oxygen gas combine to form the brown gas nitrogen dioxide, which contributes to photochemical smog. 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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How many liters of nitrogen dioxide are produced when 34 L of oxygen react with an excess of nitrogen monoxide? Assume conditions are at STP.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2NO(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 + O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2NO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								     =  68 L NO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512618" y="4398818"/>
            <a:ext cx="8534400" cy="1555750"/>
            <a:chOff x="192" y="2160"/>
            <a:chExt cx="5376" cy="980"/>
          </a:xfrm>
        </p:grpSpPr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192" y="2352"/>
              <a:ext cx="41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A3573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0" dirty="0">
                  <a:solidFill>
                    <a:schemeClr val="tx1"/>
                  </a:solidFill>
                </a:rPr>
                <a:t>34 L O</a:t>
              </a:r>
              <a:r>
                <a:rPr lang="en-US" altLang="en-US" sz="2800" b="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en-US" sz="2800" b="0" dirty="0">
                  <a:solidFill>
                    <a:schemeClr val="tx1"/>
                  </a:solidFill>
                </a:rPr>
                <a:t> </a:t>
              </a:r>
              <a:r>
                <a:rPr lang="en-US" altLang="en-US" sz="2800" b="0" dirty="0">
                  <a:solidFill>
                    <a:schemeClr val="tx1"/>
                  </a:solidFill>
                  <a:sym typeface="Symbol" panose="05050102010706020507" pitchFamily="18" charset="2"/>
                </a:rPr>
                <a:t>                                            </a:t>
              </a: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528" y="2448"/>
              <a:ext cx="480" cy="19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>
              <a:off x="1248" y="2160"/>
              <a:ext cx="1296" cy="615"/>
              <a:chOff x="2688" y="2016"/>
              <a:chExt cx="1296" cy="615"/>
            </a:xfrm>
          </p:grpSpPr>
          <p:sp>
            <p:nvSpPr>
              <p:cNvPr id="26" name="Text Box 19"/>
              <p:cNvSpPr txBox="1">
                <a:spLocks noChangeArrowheads="1"/>
              </p:cNvSpPr>
              <p:nvPr/>
            </p:nvSpPr>
            <p:spPr bwMode="auto">
              <a:xfrm>
                <a:off x="2736" y="2016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3200" b="1">
                    <a:solidFill>
                      <a:srgbClr val="A3573F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800" b="0">
                    <a:solidFill>
                      <a:schemeClr val="tx1"/>
                    </a:solidFill>
                  </a:rPr>
                  <a:t>1 mol O</a:t>
                </a:r>
                <a:r>
                  <a:rPr lang="en-US" altLang="en-US" sz="2800" b="0" baseline="-25000">
                    <a:solidFill>
                      <a:schemeClr val="tx1"/>
                    </a:solidFill>
                  </a:rPr>
                  <a:t>2</a:t>
                </a:r>
                <a:endParaRPr lang="en-US" altLang="en-US" sz="2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 Box 20"/>
              <p:cNvSpPr txBox="1">
                <a:spLocks noChangeArrowheads="1"/>
              </p:cNvSpPr>
              <p:nvPr/>
            </p:nvSpPr>
            <p:spPr bwMode="auto">
              <a:xfrm>
                <a:off x="2688" y="2304"/>
                <a:ext cx="129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3200" b="1">
                    <a:solidFill>
                      <a:srgbClr val="A3573F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800" b="0">
                    <a:solidFill>
                      <a:schemeClr val="tx1"/>
                    </a:solidFill>
                  </a:rPr>
                  <a:t>22.4 L O</a:t>
                </a:r>
                <a:r>
                  <a:rPr lang="en-US" altLang="en-US" sz="2800" b="0" baseline="-25000">
                    <a:solidFill>
                      <a:schemeClr val="tx1"/>
                    </a:solidFill>
                  </a:rPr>
                  <a:t>2</a:t>
                </a:r>
                <a:endParaRPr lang="en-US" altLang="en-US" sz="2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2736" y="2352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 flipV="1">
                <a:off x="3360" y="2400"/>
                <a:ext cx="432" cy="144"/>
              </a:xfrm>
              <a:prstGeom prst="line">
                <a:avLst/>
              </a:prstGeom>
              <a:noFill/>
              <a:ln w="222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n>
                    <a:solidFill>
                      <a:srgbClr val="0000FF"/>
                    </a:solidFill>
                  </a:ln>
                </a:endParaRPr>
              </a:p>
            </p:txBody>
          </p:sp>
        </p:grp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flipV="1">
              <a:off x="1632" y="2256"/>
              <a:ext cx="720" cy="144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4320" y="2448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A3573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b="0">
                  <a:solidFill>
                    <a:schemeClr val="tx1"/>
                  </a:solidFill>
                </a:rPr>
                <a:t>1 mol NO</a:t>
              </a:r>
              <a:r>
                <a:rPr lang="en-US" altLang="en-US" sz="2800" b="0" baseline="-25000">
                  <a:solidFill>
                    <a:schemeClr val="tx1"/>
                  </a:solidFill>
                </a:rPr>
                <a:t>2</a:t>
              </a:r>
              <a:endParaRPr lang="en-US" altLang="en-US" sz="2800" b="0">
                <a:solidFill>
                  <a:schemeClr val="tx1"/>
                </a:solidFill>
              </a:endParaRPr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4272" y="2160"/>
              <a:ext cx="12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A3573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b="0">
                  <a:solidFill>
                    <a:schemeClr val="tx1"/>
                  </a:solidFill>
                </a:rPr>
                <a:t>22.4 L NO</a:t>
              </a:r>
              <a:r>
                <a:rPr lang="en-US" altLang="en-US" sz="2800" b="0" baseline="-25000">
                  <a:solidFill>
                    <a:schemeClr val="tx1"/>
                  </a:solidFill>
                </a:rPr>
                <a:t>2</a:t>
              </a:r>
              <a:endParaRPr lang="en-US" altLang="en-US" sz="2800" b="0">
                <a:solidFill>
                  <a:schemeClr val="tx1"/>
                </a:solidFill>
              </a:endParaRPr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4320" y="249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 flipV="1">
              <a:off x="4560" y="2544"/>
              <a:ext cx="816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>
              <a:off x="2736" y="2160"/>
              <a:ext cx="1296" cy="615"/>
              <a:chOff x="3312" y="2208"/>
              <a:chExt cx="1296" cy="615"/>
            </a:xfrm>
          </p:grpSpPr>
          <p:sp>
            <p:nvSpPr>
              <p:cNvPr id="22" name="Text Box 13"/>
              <p:cNvSpPr txBox="1">
                <a:spLocks noChangeArrowheads="1"/>
              </p:cNvSpPr>
              <p:nvPr/>
            </p:nvSpPr>
            <p:spPr bwMode="auto">
              <a:xfrm>
                <a:off x="3360" y="2208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3200" b="1">
                    <a:solidFill>
                      <a:srgbClr val="A3573F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800" b="0">
                    <a:solidFill>
                      <a:schemeClr val="tx1"/>
                    </a:solidFill>
                  </a:rPr>
                  <a:t>2 mol NO</a:t>
                </a:r>
                <a:r>
                  <a:rPr lang="en-US" altLang="en-US" sz="2800" b="0" baseline="-25000">
                    <a:solidFill>
                      <a:schemeClr val="tx1"/>
                    </a:solidFill>
                  </a:rPr>
                  <a:t>2</a:t>
                </a:r>
                <a:endParaRPr lang="en-US" altLang="en-US" sz="2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3312" y="2496"/>
                <a:ext cx="129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3200" b="1">
                    <a:solidFill>
                      <a:srgbClr val="A3573F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800" b="0">
                    <a:solidFill>
                      <a:schemeClr val="tx1"/>
                    </a:solidFill>
                  </a:rPr>
                  <a:t>1 mol O</a:t>
                </a:r>
                <a:r>
                  <a:rPr lang="en-US" altLang="en-US" sz="2800" b="0" baseline="-25000">
                    <a:solidFill>
                      <a:schemeClr val="tx1"/>
                    </a:solidFill>
                  </a:rPr>
                  <a:t>2</a:t>
                </a:r>
                <a:endParaRPr lang="en-US" altLang="en-US" sz="2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>
                <a:off x="3360" y="2544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3696" y="2592"/>
                <a:ext cx="720" cy="144"/>
              </a:xfrm>
              <a:prstGeom prst="line">
                <a:avLst/>
              </a:prstGeom>
              <a:noFill/>
              <a:ln w="2222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V="1">
              <a:off x="3072" y="2256"/>
              <a:ext cx="816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288" y="2736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A3573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</a:rPr>
                <a:t>Given quantity</a:t>
              </a: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auto">
            <a:xfrm>
              <a:off x="1488" y="2736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A3573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</a:rPr>
                <a:t>Change to moles</a:t>
              </a:r>
            </a:p>
          </p:txBody>
        </p:sp>
        <p:sp>
          <p:nvSpPr>
            <p:cNvPr id="20" name="Text Box 38"/>
            <p:cNvSpPr txBox="1">
              <a:spLocks noChangeArrowheads="1"/>
            </p:cNvSpPr>
            <p:nvPr/>
          </p:nvSpPr>
          <p:spPr bwMode="auto">
            <a:xfrm>
              <a:off x="3024" y="2736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A3573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</a:rPr>
                <a:t>Mole ratio</a:t>
              </a:r>
            </a:p>
          </p:txBody>
        </p:sp>
        <p:sp>
          <p:nvSpPr>
            <p:cNvPr id="21" name="Text Box 39"/>
            <p:cNvSpPr txBox="1">
              <a:spLocks noChangeArrowheads="1"/>
            </p:cNvSpPr>
            <p:nvPr/>
          </p:nvSpPr>
          <p:spPr bwMode="auto">
            <a:xfrm>
              <a:off x="4512" y="2736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A3573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</a:rPr>
                <a:t>Change to liters</a:t>
              </a:r>
            </a:p>
          </p:txBody>
        </p:sp>
      </p:grpSp>
      <p:pic>
        <p:nvPicPr>
          <p:cNvPr id="31" name="Content Placeholder 9">
            <a:extLst>
              <a:ext uri="{FF2B5EF4-FFF2-40B4-BE49-F238E27FC236}">
                <a16:creationId xmlns:a16="http://schemas.microsoft.com/office/drawing/2014/main" id="{41F6A2CD-71A3-47CA-A803-EDB018D04F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2465800"/>
            <a:ext cx="585216" cy="39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97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Mole and Quantifying Matter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63517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Mole ratios from the balanced equation are used to calculate the amount of a reactant or product in a chemical reaction from a given amount of one of the other reactants or products.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8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Chemical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63517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Determining the amount of chemicals needed to create a specific volume of a gas for an air bag: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Measure the volume of gas needed to fill the air bag.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Convert the volume (assuming STP) to moles of gas.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Use the mole ratio from the balanced equation to calculate the needed moles of reactants.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Convert moles of reactants to mass (grams).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12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732793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sz="40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63517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18</a:t>
            </a:fld>
            <a:endParaRPr lang="en-US" dirty="0"/>
          </a:p>
        </p:txBody>
      </p: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E41EADDC-B777-49D5-BEAC-FCB64C06D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99" y="201722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30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732793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sz="40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2133600"/>
            <a:ext cx="11191654" cy="3956304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can happen if they use too much starting material (reactants)?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can happen if they use to little starting material (reactants)?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E41EADDC-B777-49D5-BEAC-FCB64C06D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99" y="201722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13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Chemical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79391" y="1915569"/>
            <a:ext cx="11191654" cy="463517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Learning Targets: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 will be able to: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explain how mole ratios are used in chemical calculations.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describe the general procedure for solving a stoichiometric problem.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9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Chemical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814945"/>
            <a:ext cx="11191654" cy="4274959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altLang="en-US" sz="2800" b="1" u="sng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ratio</a:t>
            </a:r>
            <a:r>
              <a:rPr lang="en-US" altLang="en-US" sz="28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a conversion factor derived from the coefficients of a balanced chemical equation interpreted in terms of moles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 chemical calculations, mole ratios are used to convert between a given number of moles of a reactant or product to moles of a different reactant or product.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5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Chemical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68036" y="1847790"/>
            <a:ext cx="11191654" cy="3491346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Look at the balanced equation for production of ammonia: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None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 + 3H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2NH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Three different mole ratios can be derived from this balanced equation.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7689229" y="4204952"/>
            <a:ext cx="1905000" cy="976312"/>
            <a:chOff x="3840" y="3081"/>
            <a:chExt cx="1200" cy="615"/>
          </a:xfrm>
        </p:grpSpPr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3888" y="3417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3888" y="3081"/>
              <a:ext cx="110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/>
                <a:t>3 </a:t>
              </a:r>
              <a:r>
                <a:rPr lang="en-US" altLang="en-US" sz="2800" dirty="0" err="1"/>
                <a:t>mol</a:t>
              </a:r>
              <a:r>
                <a:rPr lang="en-US" altLang="en-US" sz="2800" dirty="0"/>
                <a:t> H</a:t>
              </a:r>
              <a:r>
                <a:rPr lang="en-US" altLang="en-US" sz="2800" baseline="-25000" dirty="0"/>
                <a:t>2</a:t>
              </a:r>
              <a:endParaRPr lang="en-US" altLang="en-US" sz="2800" dirty="0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3840" y="3369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/>
                <a:t>2 </a:t>
              </a:r>
              <a:r>
                <a:rPr lang="en-US" altLang="en-US" sz="2800" dirty="0" err="1"/>
                <a:t>mol</a:t>
              </a:r>
              <a:r>
                <a:rPr lang="en-US" altLang="en-US" sz="2800" dirty="0"/>
                <a:t> NH</a:t>
              </a:r>
              <a:r>
                <a:rPr lang="en-US" altLang="en-US" sz="2800" baseline="-25000" dirty="0"/>
                <a:t>3</a:t>
              </a:r>
              <a:endParaRPr lang="en-US" altLang="en-US" sz="2800" dirty="0"/>
            </a:p>
          </p:txBody>
        </p:sp>
      </p:grpSp>
      <p:grpSp>
        <p:nvGrpSpPr>
          <p:cNvPr id="21" name="Group 27"/>
          <p:cNvGrpSpPr>
            <a:grpSpLocks/>
          </p:cNvGrpSpPr>
          <p:nvPr/>
        </p:nvGrpSpPr>
        <p:grpSpPr bwMode="auto">
          <a:xfrm>
            <a:off x="4647468" y="4223943"/>
            <a:ext cx="1905000" cy="976312"/>
            <a:chOff x="2256" y="3081"/>
            <a:chExt cx="1200" cy="615"/>
          </a:xfrm>
        </p:grpSpPr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2256" y="3081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/>
                <a:t>2 </a:t>
              </a:r>
              <a:r>
                <a:rPr lang="en-US" altLang="en-US" sz="2800" dirty="0" err="1"/>
                <a:t>mol</a:t>
              </a:r>
              <a:r>
                <a:rPr lang="en-US" altLang="en-US" sz="2800" dirty="0"/>
                <a:t> NH</a:t>
              </a:r>
              <a:r>
                <a:rPr lang="en-US" altLang="en-US" sz="2800" baseline="-25000" dirty="0"/>
                <a:t>3</a:t>
              </a:r>
              <a:endParaRPr lang="en-US" altLang="en-US" sz="2800" dirty="0"/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2304" y="3417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352" y="3369"/>
              <a:ext cx="10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/>
                <a:t>1 </a:t>
              </a:r>
              <a:r>
                <a:rPr lang="en-US" altLang="en-US" sz="2800" dirty="0" err="1"/>
                <a:t>mol</a:t>
              </a:r>
              <a:r>
                <a:rPr lang="en-US" altLang="en-US" sz="2800" dirty="0"/>
                <a:t> N</a:t>
              </a:r>
              <a:r>
                <a:rPr lang="en-US" altLang="en-US" sz="2800" baseline="-25000" dirty="0"/>
                <a:t>2</a:t>
              </a:r>
              <a:endParaRPr lang="en-US" altLang="en-US" sz="2800" dirty="0"/>
            </a:p>
          </p:txBody>
        </p:sp>
      </p:grpSp>
      <p:grpSp>
        <p:nvGrpSpPr>
          <p:cNvPr id="35" name="Group 26"/>
          <p:cNvGrpSpPr>
            <a:grpSpLocks/>
          </p:cNvGrpSpPr>
          <p:nvPr/>
        </p:nvGrpSpPr>
        <p:grpSpPr bwMode="auto">
          <a:xfrm>
            <a:off x="1595472" y="4281152"/>
            <a:ext cx="1891607" cy="976312"/>
            <a:chOff x="720" y="3081"/>
            <a:chExt cx="1152" cy="615"/>
          </a:xfrm>
        </p:grpSpPr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768" y="3081"/>
              <a:ext cx="10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/>
                <a:t>1 </a:t>
              </a:r>
              <a:r>
                <a:rPr lang="en-US" altLang="en-US" sz="2800" dirty="0" err="1"/>
                <a:t>mol</a:t>
              </a:r>
              <a:r>
                <a:rPr lang="en-US" altLang="en-US" sz="2800" dirty="0"/>
                <a:t> N</a:t>
              </a:r>
              <a:r>
                <a:rPr lang="en-US" altLang="en-US" sz="2800" baseline="-25000" dirty="0"/>
                <a:t>2</a:t>
              </a:r>
              <a:endParaRPr lang="en-US" altLang="en-US" sz="2800" dirty="0"/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768" y="3369"/>
              <a:ext cx="110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/>
                <a:t>3 </a:t>
              </a:r>
              <a:r>
                <a:rPr lang="en-US" altLang="en-US" sz="2800" dirty="0" err="1"/>
                <a:t>mol</a:t>
              </a:r>
              <a:r>
                <a:rPr lang="en-US" altLang="en-US" sz="2800" dirty="0"/>
                <a:t> H</a:t>
              </a:r>
              <a:r>
                <a:rPr lang="en-US" altLang="en-US" sz="2800" baseline="-25000" dirty="0"/>
                <a:t>2</a:t>
              </a:r>
              <a:endParaRPr lang="en-US" altLang="en-US" sz="2800" dirty="0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720" y="3417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688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to Mole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63517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 the mole ratio below, </a:t>
            </a:r>
            <a:r>
              <a:rPr lang="en-US" sz="2800" b="1" i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is the unknown, wanted quantity and </a:t>
            </a:r>
            <a:r>
              <a:rPr lang="en-US" sz="2800" b="1" i="1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is the given quantity.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values of </a:t>
            </a:r>
            <a:r>
              <a:rPr lang="en-US" sz="2800" b="1" i="1" cap="none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1" cap="none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are the coefficients from the balanced equation.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general solution for a mole-mole problem is given by: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563091" y="4232564"/>
            <a:ext cx="6400800" cy="1447800"/>
            <a:chOff x="960" y="3072"/>
            <a:chExt cx="4032" cy="912"/>
          </a:xfrm>
        </p:grpSpPr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960" y="3072"/>
              <a:ext cx="4032" cy="912"/>
            </a:xfrm>
            <a:prstGeom prst="roundRect">
              <a:avLst>
                <a:gd name="adj" fmla="val 16667"/>
              </a:avLst>
            </a:prstGeom>
            <a:solidFill>
              <a:srgbClr val="658B92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1008" y="3168"/>
              <a:ext cx="3984" cy="653"/>
              <a:chOff x="912" y="2304"/>
              <a:chExt cx="3984" cy="653"/>
            </a:xfrm>
          </p:grpSpPr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912" y="2448"/>
                <a:ext cx="398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3200" i="1">
                    <a:solidFill>
                      <a:schemeClr val="bg1"/>
                    </a:solidFill>
                  </a:rPr>
                  <a:t>x</a:t>
                </a:r>
                <a:r>
                  <a:rPr lang="en-US" altLang="en-US" sz="3200">
                    <a:solidFill>
                      <a:schemeClr val="bg1"/>
                    </a:solidFill>
                  </a:rPr>
                  <a:t> mol </a:t>
                </a:r>
                <a:r>
                  <a:rPr lang="en-US" altLang="en-US" sz="3200" i="1">
                    <a:solidFill>
                      <a:schemeClr val="bg1"/>
                    </a:solidFill>
                  </a:rPr>
                  <a:t>G</a:t>
                </a:r>
                <a:r>
                  <a:rPr lang="en-US" altLang="en-US" sz="3200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3200">
                    <a:solidFill>
                      <a:schemeClr val="bg1"/>
                    </a:solidFill>
                    <a:sym typeface="Symbol" panose="05050102010706020507" pitchFamily="18" charset="2"/>
                  </a:rPr>
                  <a:t>                 =         mol </a:t>
                </a:r>
                <a:r>
                  <a:rPr lang="en-US" altLang="en-US" sz="3200" i="1">
                    <a:solidFill>
                      <a:schemeClr val="bg1"/>
                    </a:solidFill>
                    <a:sym typeface="Symbol" panose="05050102010706020507" pitchFamily="18" charset="2"/>
                  </a:rPr>
                  <a:t>W</a:t>
                </a:r>
              </a:p>
            </p:txBody>
          </p:sp>
          <p:grpSp>
            <p:nvGrpSpPr>
              <p:cNvPr id="13" name="Group 17"/>
              <p:cNvGrpSpPr>
                <a:grpSpLocks/>
              </p:cNvGrpSpPr>
              <p:nvPr/>
            </p:nvGrpSpPr>
            <p:grpSpPr bwMode="auto">
              <a:xfrm>
                <a:off x="2064" y="2304"/>
                <a:ext cx="1920" cy="653"/>
                <a:chOff x="2064" y="2304"/>
                <a:chExt cx="1920" cy="653"/>
              </a:xfrm>
            </p:grpSpPr>
            <p:sp>
              <p:nvSpPr>
                <p:cNvPr id="1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064" y="2304"/>
                  <a:ext cx="192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3200" i="1" dirty="0">
                      <a:solidFill>
                        <a:schemeClr val="bg1"/>
                      </a:solidFill>
                    </a:rPr>
                    <a:t>b</a:t>
                  </a:r>
                  <a:r>
                    <a:rPr lang="en-US" altLang="en-US" sz="320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en-US" sz="3200" dirty="0" err="1">
                      <a:solidFill>
                        <a:schemeClr val="bg1"/>
                      </a:solidFill>
                    </a:rPr>
                    <a:t>mol</a:t>
                  </a:r>
                  <a:r>
                    <a:rPr lang="en-US" altLang="en-US" sz="320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en-US" sz="3200" i="1" dirty="0">
                      <a:solidFill>
                        <a:schemeClr val="bg1"/>
                      </a:solidFill>
                    </a:rPr>
                    <a:t>W       </a:t>
                  </a:r>
                  <a:r>
                    <a:rPr lang="en-US" altLang="en-US" sz="3200" i="1" dirty="0" err="1">
                      <a:solidFill>
                        <a:schemeClr val="bg1"/>
                      </a:solidFill>
                    </a:rPr>
                    <a:t>xb</a:t>
                  </a:r>
                  <a:r>
                    <a:rPr lang="en-US" altLang="en-US" sz="3200" i="1" dirty="0">
                      <a:solidFill>
                        <a:schemeClr val="bg1"/>
                      </a:solidFill>
                    </a:rPr>
                    <a:t>    </a:t>
                  </a:r>
                </a:p>
              </p:txBody>
            </p:sp>
            <p:sp>
              <p:nvSpPr>
                <p:cNvPr id="1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64" y="2592"/>
                  <a:ext cx="192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3200" i="1" dirty="0">
                      <a:solidFill>
                        <a:schemeClr val="bg1"/>
                      </a:solidFill>
                    </a:rPr>
                    <a:t>a</a:t>
                  </a:r>
                  <a:r>
                    <a:rPr lang="en-US" altLang="en-US" sz="3200" dirty="0">
                      <a:solidFill>
                        <a:schemeClr val="bg1"/>
                      </a:solidFill>
                    </a:rPr>
                    <a:t> mol </a:t>
                  </a:r>
                  <a:r>
                    <a:rPr lang="en-US" altLang="en-US" sz="3200" i="1" dirty="0">
                      <a:solidFill>
                        <a:schemeClr val="bg1"/>
                      </a:solidFill>
                    </a:rPr>
                    <a:t>G        a</a:t>
                  </a:r>
                </a:p>
              </p:txBody>
            </p:sp>
            <p:sp>
              <p:nvSpPr>
                <p:cNvPr id="16" name="Line 15"/>
                <p:cNvSpPr>
                  <a:spLocks noChangeShapeType="1"/>
                </p:cNvSpPr>
                <p:nvPr/>
              </p:nvSpPr>
              <p:spPr bwMode="auto">
                <a:xfrm>
                  <a:off x="2064" y="2640"/>
                  <a:ext cx="1056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16"/>
                <p:cNvSpPr>
                  <a:spLocks noChangeShapeType="1"/>
                </p:cNvSpPr>
                <p:nvPr/>
              </p:nvSpPr>
              <p:spPr bwMode="auto">
                <a:xfrm>
                  <a:off x="3504" y="2640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flipV="1">
              <a:off x="1248" y="3408"/>
              <a:ext cx="768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flipV="1">
              <a:off x="2400" y="3552"/>
              <a:ext cx="768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556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Calculating Moles of a Product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5058368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Problem: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How many moles of NH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are produced when 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0.60 </a:t>
            </a:r>
            <a:r>
              <a:rPr lang="en-US" sz="2800" b="1" cap="non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nitrogen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reacts with hydrogen?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800" b="1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800" b="1" cap="none" baseline="-25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 + 3H</a:t>
            </a:r>
            <a:r>
              <a:rPr lang="en-US" alt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cap="non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2NH</a:t>
            </a:r>
            <a:r>
              <a:rPr lang="en-US" altLang="en-US" sz="2800" b="1" cap="none" baseline="-25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			  </a:t>
            </a:r>
            <a:r>
              <a:rPr lang="en-US" sz="2800" b="1" cap="non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800" b="1" cap="none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b="1" cap="non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NH</a:t>
            </a:r>
            <a:r>
              <a:rPr lang="en-US" sz="2800" b="1" cap="none" baseline="-25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0.60 </a:t>
            </a:r>
            <a:r>
              <a:rPr lang="en-US" sz="2800" b="1" cap="non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en-US" sz="2800" b="1" cap="none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x ----------------- = 1.2 </a:t>
            </a:r>
            <a:r>
              <a:rPr 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NH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			  </a:t>
            </a:r>
            <a:r>
              <a:rPr lang="en-US" sz="2800" b="1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800" b="1" cap="none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b="1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en-US" sz="2800" b="1" cap="none" baseline="-25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563091" y="3120833"/>
            <a:ext cx="6400800" cy="1447800"/>
            <a:chOff x="960" y="3072"/>
            <a:chExt cx="4032" cy="912"/>
          </a:xfrm>
        </p:grpSpPr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960" y="3072"/>
              <a:ext cx="4032" cy="912"/>
            </a:xfrm>
            <a:prstGeom prst="roundRect">
              <a:avLst>
                <a:gd name="adj" fmla="val 16667"/>
              </a:avLst>
            </a:prstGeom>
            <a:solidFill>
              <a:srgbClr val="658B92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1008" y="3168"/>
              <a:ext cx="3984" cy="653"/>
              <a:chOff x="912" y="2304"/>
              <a:chExt cx="3984" cy="653"/>
            </a:xfrm>
          </p:grpSpPr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912" y="2448"/>
                <a:ext cx="398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3200" i="1">
                    <a:solidFill>
                      <a:schemeClr val="bg1"/>
                    </a:solidFill>
                  </a:rPr>
                  <a:t>x</a:t>
                </a:r>
                <a:r>
                  <a:rPr lang="en-US" altLang="en-US" sz="3200">
                    <a:solidFill>
                      <a:schemeClr val="bg1"/>
                    </a:solidFill>
                  </a:rPr>
                  <a:t> mol </a:t>
                </a:r>
                <a:r>
                  <a:rPr lang="en-US" altLang="en-US" sz="3200" i="1">
                    <a:solidFill>
                      <a:schemeClr val="bg1"/>
                    </a:solidFill>
                  </a:rPr>
                  <a:t>G</a:t>
                </a:r>
                <a:r>
                  <a:rPr lang="en-US" altLang="en-US" sz="3200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3200">
                    <a:solidFill>
                      <a:schemeClr val="bg1"/>
                    </a:solidFill>
                    <a:sym typeface="Symbol" panose="05050102010706020507" pitchFamily="18" charset="2"/>
                  </a:rPr>
                  <a:t>                 =         mol </a:t>
                </a:r>
                <a:r>
                  <a:rPr lang="en-US" altLang="en-US" sz="3200" i="1">
                    <a:solidFill>
                      <a:schemeClr val="bg1"/>
                    </a:solidFill>
                    <a:sym typeface="Symbol" panose="05050102010706020507" pitchFamily="18" charset="2"/>
                  </a:rPr>
                  <a:t>W</a:t>
                </a:r>
              </a:p>
            </p:txBody>
          </p:sp>
          <p:grpSp>
            <p:nvGrpSpPr>
              <p:cNvPr id="13" name="Group 17"/>
              <p:cNvGrpSpPr>
                <a:grpSpLocks/>
              </p:cNvGrpSpPr>
              <p:nvPr/>
            </p:nvGrpSpPr>
            <p:grpSpPr bwMode="auto">
              <a:xfrm>
                <a:off x="2064" y="2304"/>
                <a:ext cx="1920" cy="653"/>
                <a:chOff x="2064" y="2304"/>
                <a:chExt cx="1920" cy="653"/>
              </a:xfrm>
            </p:grpSpPr>
            <p:sp>
              <p:nvSpPr>
                <p:cNvPr id="1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064" y="2304"/>
                  <a:ext cx="192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3200" i="1" dirty="0">
                      <a:solidFill>
                        <a:schemeClr val="bg1"/>
                      </a:solidFill>
                    </a:rPr>
                    <a:t>b</a:t>
                  </a:r>
                  <a:r>
                    <a:rPr lang="en-US" altLang="en-US" sz="320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en-US" sz="3200" dirty="0" err="1">
                      <a:solidFill>
                        <a:schemeClr val="bg1"/>
                      </a:solidFill>
                    </a:rPr>
                    <a:t>mol</a:t>
                  </a:r>
                  <a:r>
                    <a:rPr lang="en-US" altLang="en-US" sz="320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en-US" sz="3200" i="1" dirty="0">
                      <a:solidFill>
                        <a:schemeClr val="bg1"/>
                      </a:solidFill>
                    </a:rPr>
                    <a:t>W       </a:t>
                  </a:r>
                  <a:r>
                    <a:rPr lang="en-US" altLang="en-US" sz="3200" i="1" dirty="0" err="1">
                      <a:solidFill>
                        <a:schemeClr val="bg1"/>
                      </a:solidFill>
                    </a:rPr>
                    <a:t>xb</a:t>
                  </a:r>
                  <a:r>
                    <a:rPr lang="en-US" altLang="en-US" sz="3200" i="1" dirty="0">
                      <a:solidFill>
                        <a:schemeClr val="bg1"/>
                      </a:solidFill>
                    </a:rPr>
                    <a:t>    </a:t>
                  </a:r>
                </a:p>
              </p:txBody>
            </p:sp>
            <p:sp>
              <p:nvSpPr>
                <p:cNvPr id="1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64" y="2592"/>
                  <a:ext cx="192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3200" i="1">
                      <a:solidFill>
                        <a:schemeClr val="bg1"/>
                      </a:solidFill>
                    </a:rPr>
                    <a:t>a</a:t>
                  </a:r>
                  <a:r>
                    <a:rPr lang="en-US" altLang="en-US" sz="3200">
                      <a:solidFill>
                        <a:schemeClr val="bg1"/>
                      </a:solidFill>
                    </a:rPr>
                    <a:t> mol </a:t>
                  </a:r>
                  <a:r>
                    <a:rPr lang="en-US" altLang="en-US" sz="3200" i="1">
                      <a:solidFill>
                        <a:schemeClr val="bg1"/>
                      </a:solidFill>
                    </a:rPr>
                    <a:t>G        a</a:t>
                  </a:r>
                </a:p>
              </p:txBody>
            </p:sp>
            <p:sp>
              <p:nvSpPr>
                <p:cNvPr id="16" name="Line 15"/>
                <p:cNvSpPr>
                  <a:spLocks noChangeShapeType="1"/>
                </p:cNvSpPr>
                <p:nvPr/>
              </p:nvSpPr>
              <p:spPr bwMode="auto">
                <a:xfrm>
                  <a:off x="2064" y="2640"/>
                  <a:ext cx="1056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16"/>
                <p:cNvSpPr>
                  <a:spLocks noChangeShapeType="1"/>
                </p:cNvSpPr>
                <p:nvPr/>
              </p:nvSpPr>
              <p:spPr bwMode="auto">
                <a:xfrm>
                  <a:off x="3504" y="2640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flipV="1">
              <a:off x="1248" y="3408"/>
              <a:ext cx="768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flipV="1">
              <a:off x="2400" y="3552"/>
              <a:ext cx="768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466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91" y="443654"/>
            <a:ext cx="11596254" cy="1011073"/>
          </a:xfrm>
        </p:spPr>
        <p:txBody>
          <a:bodyPr>
            <a:noAutofit/>
          </a:bodyPr>
          <a:lstStyle/>
          <a:p>
            <a:r>
              <a:rPr 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Mass-Mass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454727"/>
            <a:ext cx="11191654" cy="4635177"/>
          </a:xfrm>
        </p:spPr>
        <p:txBody>
          <a:bodyPr>
            <a:normAutofit lnSpcReduction="10000"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 the laboratory the amount of a substance is usually determined by measuring its mass in grams.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If we know the mass of a reactant or product, then the mass of any other reactant or product can be calculated.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If a given sample (reactant or product) is measured in grams, it can be converted to moles by using the molar mass.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ratio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from the </a:t>
            </a: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balanced equation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can be used to calculate the number of moles of the unknown.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If it is the mass of the unknown that needs to be determined, the number of moles of the unknown can be multiplied by the molar mass.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2618" y="52417"/>
            <a:ext cx="11596254" cy="1011073"/>
          </a:xfrm>
        </p:spPr>
        <p:txBody>
          <a:bodyPr>
            <a:noAutofit/>
          </a:bodyPr>
          <a:lstStyle/>
          <a:p>
            <a:r>
              <a:rPr lang="en-US" altLang="en-US" sz="4000" b="1" cap="none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for Solving a Mass-Mass Problem</a:t>
            </a:r>
            <a:endParaRPr lang="en-US" sz="4000" b="1" cap="none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12618" y="1063491"/>
            <a:ext cx="11191654" cy="5026414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Change the mass of 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to moles of 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(mass 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 by using the molar mass of 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G.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None/>
            </a:pPr>
            <a:endParaRPr lang="en-US" sz="3200" i="1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 startAt="2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Change the moles of G to moles of W (</a:t>
            </a:r>
            <a:r>
              <a:rPr lang="en-US" alt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G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W ) by using the mole ratio from the balanced equation.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 startAt="2"/>
            </a:pPr>
            <a:endParaRPr lang="en-US" altLang="en-US" sz="4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 startAt="2"/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Change the moles of 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to grams of 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mass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 by using the molar mass of </a:t>
            </a:r>
            <a:r>
              <a:rPr lang="en-US" altLang="en-US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3300"/>
              </a:buClr>
              <a:buFont typeface="+mj-lt"/>
              <a:buAutoNum type="arabicPeriod" startAt="2"/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368184"/>
            <a:ext cx="764215" cy="365125"/>
          </a:xfrm>
        </p:spPr>
        <p:txBody>
          <a:bodyPr/>
          <a:lstStyle/>
          <a:p>
            <a:fld id="{FAA18A73-B08C-4BA0-84A8-51D0748CB662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5119254" y="1627599"/>
            <a:ext cx="5486400" cy="762000"/>
            <a:chOff x="1440" y="1728"/>
            <a:chExt cx="3456" cy="480"/>
          </a:xfrm>
        </p:grpSpPr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1440" y="1824"/>
              <a:ext cx="34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C00000"/>
                  </a:solidFill>
                </a:rPr>
                <a:t>mass </a:t>
              </a:r>
              <a:r>
                <a:rPr lang="en-US" altLang="en-US" i="1" dirty="0">
                  <a:solidFill>
                    <a:srgbClr val="C00000"/>
                  </a:solidFill>
                </a:rPr>
                <a:t>G</a:t>
              </a:r>
              <a:r>
                <a:rPr lang="en-US" altLang="en-US" dirty="0"/>
                <a:t> </a:t>
              </a:r>
              <a:r>
                <a:rPr lang="en-US" altLang="en-US" dirty="0">
                  <a:sym typeface="Symbol" panose="05050102010706020507" pitchFamily="18" charset="2"/>
                </a:rPr>
                <a:t>                           = </a:t>
              </a:r>
              <a:r>
                <a:rPr lang="en-US" altLang="en-US" dirty="0" err="1">
                  <a:solidFill>
                    <a:srgbClr val="C00000"/>
                  </a:solidFill>
                  <a:sym typeface="Symbol" panose="05050102010706020507" pitchFamily="18" charset="2"/>
                </a:rPr>
                <a:t>mol</a:t>
              </a:r>
              <a:r>
                <a:rPr lang="en-US" altLang="en-US" dirty="0">
                  <a:solidFill>
                    <a:srgbClr val="C00000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i="1" dirty="0">
                  <a:solidFill>
                    <a:srgbClr val="C00000"/>
                  </a:solidFill>
                  <a:sym typeface="Symbol" panose="05050102010706020507" pitchFamily="18" charset="2"/>
                </a:rPr>
                <a:t>G</a:t>
              </a:r>
              <a:endParaRPr lang="en-US" altLang="en-US" dirty="0">
                <a:solidFill>
                  <a:srgbClr val="C00000"/>
                </a:solidFill>
                <a:sym typeface="Symbol" panose="05050102010706020507" pitchFamily="18" charset="2"/>
              </a:endParaRPr>
            </a:p>
          </p:txBody>
        </p:sp>
        <p:grpSp>
          <p:nvGrpSpPr>
            <p:cNvPr id="20" name="Group 15"/>
            <p:cNvGrpSpPr>
              <a:grpSpLocks/>
            </p:cNvGrpSpPr>
            <p:nvPr/>
          </p:nvGrpSpPr>
          <p:grpSpPr bwMode="auto">
            <a:xfrm>
              <a:off x="2304" y="1728"/>
              <a:ext cx="1440" cy="480"/>
              <a:chOff x="2304" y="1728"/>
              <a:chExt cx="1440" cy="480"/>
            </a:xfrm>
          </p:grpSpPr>
          <p:sp>
            <p:nvSpPr>
              <p:cNvPr id="21" name="Text Box 16"/>
              <p:cNvSpPr txBox="1">
                <a:spLocks noChangeArrowheads="1"/>
              </p:cNvSpPr>
              <p:nvPr/>
            </p:nvSpPr>
            <p:spPr bwMode="auto">
              <a:xfrm>
                <a:off x="2304" y="1728"/>
                <a:ext cx="14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/>
                  <a:t>1 mol </a:t>
                </a:r>
                <a:r>
                  <a:rPr lang="en-US" altLang="en-US" i="1"/>
                  <a:t>G</a:t>
                </a:r>
                <a:endParaRPr lang="en-US" altLang="en-US"/>
              </a:p>
            </p:txBody>
          </p:sp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2304" y="1920"/>
                <a:ext cx="14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dirty="0"/>
                  <a:t>molar mass </a:t>
                </a:r>
                <a:r>
                  <a:rPr lang="en-US" altLang="en-US" i="1" dirty="0"/>
                  <a:t>G</a:t>
                </a:r>
                <a:endParaRPr lang="en-US" altLang="en-US" dirty="0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2352" y="1968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7166102" y="3334837"/>
            <a:ext cx="4191000" cy="762000"/>
            <a:chOff x="1296" y="2784"/>
            <a:chExt cx="2640" cy="480"/>
          </a:xfrm>
        </p:grpSpPr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1296" y="2880"/>
              <a:ext cx="2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C00000"/>
                  </a:solidFill>
                </a:rPr>
                <a:t>mol</a:t>
              </a:r>
              <a:r>
                <a:rPr lang="en-US" altLang="en-US" dirty="0">
                  <a:solidFill>
                    <a:srgbClr val="C00000"/>
                  </a:solidFill>
                </a:rPr>
                <a:t> </a:t>
              </a:r>
              <a:r>
                <a:rPr lang="en-US" altLang="en-US" i="1" dirty="0">
                  <a:solidFill>
                    <a:srgbClr val="C00000"/>
                  </a:solidFill>
                </a:rPr>
                <a:t>G</a:t>
              </a:r>
              <a:r>
                <a:rPr lang="en-US" altLang="en-US" dirty="0"/>
                <a:t> </a:t>
              </a:r>
              <a:r>
                <a:rPr lang="en-US" altLang="en-US" dirty="0">
                  <a:sym typeface="Symbol" panose="05050102010706020507" pitchFamily="18" charset="2"/>
                </a:rPr>
                <a:t>                    = </a:t>
              </a:r>
              <a:r>
                <a:rPr lang="en-US" altLang="en-US" dirty="0" err="1">
                  <a:solidFill>
                    <a:srgbClr val="C00000"/>
                  </a:solidFill>
                  <a:sym typeface="Symbol" panose="05050102010706020507" pitchFamily="18" charset="2"/>
                </a:rPr>
                <a:t>mol</a:t>
              </a:r>
              <a:r>
                <a:rPr lang="en-US" altLang="en-US" dirty="0">
                  <a:solidFill>
                    <a:srgbClr val="C00000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i="1" dirty="0">
                  <a:solidFill>
                    <a:srgbClr val="C00000"/>
                  </a:solidFill>
                  <a:sym typeface="Symbol" panose="05050102010706020507" pitchFamily="18" charset="2"/>
                </a:rPr>
                <a:t>W</a:t>
              </a:r>
              <a:endParaRPr lang="en-US" altLang="en-US" dirty="0">
                <a:solidFill>
                  <a:srgbClr val="C00000"/>
                </a:solidFill>
                <a:sym typeface="Symbol" panose="05050102010706020507" pitchFamily="18" charset="2"/>
              </a:endParaRPr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2112" y="2784"/>
              <a:ext cx="864" cy="480"/>
              <a:chOff x="2448" y="2784"/>
              <a:chExt cx="864" cy="480"/>
            </a:xfrm>
          </p:grpSpPr>
          <p:sp>
            <p:nvSpPr>
              <p:cNvPr id="27" name="Text Box 22"/>
              <p:cNvSpPr txBox="1">
                <a:spLocks noChangeArrowheads="1"/>
              </p:cNvSpPr>
              <p:nvPr/>
            </p:nvSpPr>
            <p:spPr bwMode="auto">
              <a:xfrm>
                <a:off x="2448" y="2784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i="1"/>
                  <a:t>b</a:t>
                </a:r>
                <a:r>
                  <a:rPr lang="en-US" altLang="en-US"/>
                  <a:t> mol </a:t>
                </a:r>
                <a:r>
                  <a:rPr lang="en-US" altLang="en-US" i="1"/>
                  <a:t>W</a:t>
                </a:r>
                <a:endParaRPr lang="en-US" alt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/>
            </p:nvSpPr>
            <p:spPr bwMode="auto">
              <a:xfrm>
                <a:off x="2448" y="2976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i="1"/>
                  <a:t>a</a:t>
                </a:r>
                <a:r>
                  <a:rPr lang="en-US" altLang="en-US"/>
                  <a:t> mol </a:t>
                </a:r>
                <a:r>
                  <a:rPr lang="en-US" altLang="en-US" i="1"/>
                  <a:t>G</a:t>
                </a:r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" name="Group 32"/>
          <p:cNvGrpSpPr>
            <a:grpSpLocks/>
          </p:cNvGrpSpPr>
          <p:nvPr/>
        </p:nvGrpSpPr>
        <p:grpSpPr bwMode="auto">
          <a:xfrm>
            <a:off x="5718302" y="5042075"/>
            <a:ext cx="5486400" cy="838200"/>
            <a:chOff x="1344" y="3600"/>
            <a:chExt cx="3456" cy="528"/>
          </a:xfrm>
        </p:grpSpPr>
        <p:sp>
          <p:nvSpPr>
            <p:cNvPr id="31" name="Text Box 26"/>
            <p:cNvSpPr txBox="1">
              <a:spLocks noChangeArrowheads="1"/>
            </p:cNvSpPr>
            <p:nvPr/>
          </p:nvSpPr>
          <p:spPr bwMode="auto">
            <a:xfrm>
              <a:off x="1344" y="3744"/>
              <a:ext cx="34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C00000"/>
                  </a:solidFill>
                </a:rPr>
                <a:t>mol</a:t>
              </a:r>
              <a:r>
                <a:rPr lang="en-US" altLang="en-US" dirty="0">
                  <a:solidFill>
                    <a:srgbClr val="C00000"/>
                  </a:solidFill>
                </a:rPr>
                <a:t> </a:t>
              </a:r>
              <a:r>
                <a:rPr lang="en-US" altLang="en-US" i="1" dirty="0">
                  <a:solidFill>
                    <a:srgbClr val="C00000"/>
                  </a:solidFill>
                </a:rPr>
                <a:t>W</a:t>
              </a:r>
              <a:r>
                <a:rPr lang="en-US" altLang="en-US" dirty="0"/>
                <a:t> </a:t>
              </a:r>
              <a:r>
                <a:rPr lang="en-US" altLang="en-US" dirty="0">
                  <a:sym typeface="Symbol" panose="05050102010706020507" pitchFamily="18" charset="2"/>
                </a:rPr>
                <a:t>                           = </a:t>
              </a:r>
              <a:r>
                <a:rPr lang="en-US" altLang="en-US" dirty="0">
                  <a:solidFill>
                    <a:srgbClr val="C00000"/>
                  </a:solidFill>
                  <a:sym typeface="Symbol" panose="05050102010706020507" pitchFamily="18" charset="2"/>
                </a:rPr>
                <a:t>mass </a:t>
              </a:r>
              <a:r>
                <a:rPr lang="en-US" altLang="en-US" i="1" dirty="0">
                  <a:solidFill>
                    <a:srgbClr val="C00000"/>
                  </a:solidFill>
                  <a:sym typeface="Symbol" panose="05050102010706020507" pitchFamily="18" charset="2"/>
                </a:rPr>
                <a:t>W</a:t>
              </a:r>
              <a:endParaRPr lang="en-US" altLang="en-US" dirty="0">
                <a:solidFill>
                  <a:srgbClr val="C00000"/>
                </a:solidFill>
                <a:sym typeface="Symbol" panose="05050102010706020507" pitchFamily="18" charset="2"/>
              </a:endParaRPr>
            </a:p>
          </p:txBody>
        </p: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2112" y="3600"/>
              <a:ext cx="1440" cy="528"/>
              <a:chOff x="2208" y="3600"/>
              <a:chExt cx="1440" cy="528"/>
            </a:xfrm>
          </p:grpSpPr>
          <p:sp>
            <p:nvSpPr>
              <p:cNvPr id="33" name="Text Box 28"/>
              <p:cNvSpPr txBox="1">
                <a:spLocks noChangeArrowheads="1"/>
              </p:cNvSpPr>
              <p:nvPr/>
            </p:nvSpPr>
            <p:spPr bwMode="auto">
              <a:xfrm>
                <a:off x="2208" y="3840"/>
                <a:ext cx="14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/>
                  <a:t>1 mol </a:t>
                </a:r>
                <a:r>
                  <a:rPr lang="en-US" altLang="en-US" i="1"/>
                  <a:t>W</a:t>
                </a:r>
                <a:endParaRPr lang="en-US" altLang="en-US"/>
              </a:p>
            </p:txBody>
          </p:sp>
          <p:sp>
            <p:nvSpPr>
              <p:cNvPr id="34" name="Text Box 29"/>
              <p:cNvSpPr txBox="1">
                <a:spLocks noChangeArrowheads="1"/>
              </p:cNvSpPr>
              <p:nvPr/>
            </p:nvSpPr>
            <p:spPr bwMode="auto">
              <a:xfrm>
                <a:off x="2208" y="3600"/>
                <a:ext cx="14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dirty="0"/>
                  <a:t>molar mass </a:t>
                </a:r>
                <a:r>
                  <a:rPr lang="en-US" altLang="en-US" i="1" dirty="0"/>
                  <a:t>W</a:t>
                </a:r>
                <a:endParaRPr lang="en-US" altLang="en-US" dirty="0"/>
              </a:p>
            </p:txBody>
          </p:sp>
          <p:sp>
            <p:nvSpPr>
              <p:cNvPr id="35" name="Line 30"/>
              <p:cNvSpPr>
                <a:spLocks noChangeShapeType="1"/>
              </p:cNvSpPr>
              <p:nvPr/>
            </p:nvSpPr>
            <p:spPr bwMode="auto">
              <a:xfrm>
                <a:off x="2256" y="3888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507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1413</TotalTime>
  <Words>1144</Words>
  <Application>Microsoft Office PowerPoint</Application>
  <PresentationFormat>Widescreen</PresentationFormat>
  <Paragraphs>153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Tw Cen MT</vt:lpstr>
      <vt:lpstr>Droplet</vt:lpstr>
      <vt:lpstr>Stoichiometry – Chemical Calculations</vt:lpstr>
      <vt:lpstr></vt:lpstr>
      <vt:lpstr>Stoichiometry – Chemical Calculations</vt:lpstr>
      <vt:lpstr>Stoichiometry – Chemical Calculations</vt:lpstr>
      <vt:lpstr>Stoichiometry – Chemical Calculations</vt:lpstr>
      <vt:lpstr>Mole to Mole Calculations</vt:lpstr>
      <vt:lpstr>Calculating Moles of a Product</vt:lpstr>
      <vt:lpstr>Mass-Mass Calculations</vt:lpstr>
      <vt:lpstr>Steps for Solving a Mass-Mass Problem</vt:lpstr>
      <vt:lpstr>Steps for Solving a Mass-Mass Problem</vt:lpstr>
      <vt:lpstr>Calculating the Mass of a Product</vt:lpstr>
      <vt:lpstr>Other Stoichiometric Calculations</vt:lpstr>
      <vt:lpstr>Other Stoichiometric Calculations</vt:lpstr>
      <vt:lpstr></vt:lpstr>
      <vt:lpstr>Volume to Volume Calculations</vt:lpstr>
      <vt:lpstr>The Mole and Quantifying Matter</vt:lpstr>
      <vt:lpstr>Stoichiometry – Chemical Calculations</vt:lpstr>
      <vt:lpstr>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– Chemical Calculations</dc:title>
  <dc:creator>Todd Peapenburg</dc:creator>
  <cp:lastModifiedBy>Todd Peapenburg</cp:lastModifiedBy>
  <cp:revision>42</cp:revision>
  <cp:lastPrinted>2018-04-09T16:41:26Z</cp:lastPrinted>
  <dcterms:created xsi:type="dcterms:W3CDTF">2018-04-04T18:03:19Z</dcterms:created>
  <dcterms:modified xsi:type="dcterms:W3CDTF">2020-03-09T12:35:31Z</dcterms:modified>
</cp:coreProperties>
</file>