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6"/>
  </p:notesMasterIdLst>
  <p:handoutMasterIdLst>
    <p:handoutMasterId r:id="rId47"/>
  </p:handoutMasterIdLst>
  <p:sldIdLst>
    <p:sldId id="256" r:id="rId3"/>
    <p:sldId id="288" r:id="rId4"/>
    <p:sldId id="328" r:id="rId5"/>
    <p:sldId id="257" r:id="rId6"/>
    <p:sldId id="258" r:id="rId7"/>
    <p:sldId id="284" r:id="rId8"/>
    <p:sldId id="313" r:id="rId9"/>
    <p:sldId id="285" r:id="rId10"/>
    <p:sldId id="314" r:id="rId11"/>
    <p:sldId id="326" r:id="rId12"/>
    <p:sldId id="298" r:id="rId13"/>
    <p:sldId id="259" r:id="rId14"/>
    <p:sldId id="315" r:id="rId15"/>
    <p:sldId id="278" r:id="rId16"/>
    <p:sldId id="280" r:id="rId17"/>
    <p:sldId id="279" r:id="rId18"/>
    <p:sldId id="261" r:id="rId19"/>
    <p:sldId id="262" r:id="rId20"/>
    <p:sldId id="329" r:id="rId21"/>
    <p:sldId id="265" r:id="rId22"/>
    <p:sldId id="319" r:id="rId23"/>
    <p:sldId id="287" r:id="rId24"/>
    <p:sldId id="317" r:id="rId25"/>
    <p:sldId id="263" r:id="rId26"/>
    <p:sldId id="316" r:id="rId27"/>
    <p:sldId id="268" r:id="rId28"/>
    <p:sldId id="296" r:id="rId29"/>
    <p:sldId id="297" r:id="rId30"/>
    <p:sldId id="321" r:id="rId31"/>
    <p:sldId id="323" r:id="rId32"/>
    <p:sldId id="324" r:id="rId33"/>
    <p:sldId id="269" r:id="rId34"/>
    <p:sldId id="282" r:id="rId35"/>
    <p:sldId id="295" r:id="rId36"/>
    <p:sldId id="299" r:id="rId37"/>
    <p:sldId id="283" r:id="rId38"/>
    <p:sldId id="289" r:id="rId39"/>
    <p:sldId id="290" r:id="rId40"/>
    <p:sldId id="291" r:id="rId41"/>
    <p:sldId id="292" r:id="rId42"/>
    <p:sldId id="281" r:id="rId43"/>
    <p:sldId id="266" r:id="rId44"/>
    <p:sldId id="272"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FF"/>
    <a:srgbClr val="6600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3773" autoAdjust="0"/>
  </p:normalViewPr>
  <p:slideViewPr>
    <p:cSldViewPr>
      <p:cViewPr>
        <p:scale>
          <a:sx n="60" d="100"/>
          <a:sy n="60" d="100"/>
        </p:scale>
        <p:origin x="1434" y="264"/>
      </p:cViewPr>
      <p:guideLst>
        <p:guide orient="horz" pos="2160"/>
        <p:guide pos="2880"/>
      </p:guideLst>
    </p:cSldViewPr>
  </p:slideViewPr>
  <p:notesTextViewPr>
    <p:cViewPr>
      <p:scale>
        <a:sx n="3" d="2"/>
        <a:sy n="3" d="2"/>
      </p:scale>
      <p:origin x="0" y="0"/>
    </p:cViewPr>
  </p:notesTextViewPr>
  <p:sorterViewPr>
    <p:cViewPr>
      <p:scale>
        <a:sx n="80" d="100"/>
        <a:sy n="80" d="100"/>
      </p:scale>
      <p:origin x="0" y="-27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2325" tIns="46163" rIns="92325" bIns="46163"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1"/>
          </a:xfrm>
          <a:prstGeom prst="rect">
            <a:avLst/>
          </a:prstGeom>
        </p:spPr>
        <p:txBody>
          <a:bodyPr vert="horz" lIns="92325" tIns="46163" rIns="92325" bIns="46163" rtlCol="0"/>
          <a:lstStyle>
            <a:lvl1pPr algn="r">
              <a:defRPr sz="1300"/>
            </a:lvl1pPr>
          </a:lstStyle>
          <a:p>
            <a:fld id="{5183BE2E-5174-4A32-8E8B-EAD6B1D8BAA3}" type="datetimeFigureOut">
              <a:rPr lang="en-US" smtClean="0"/>
              <a:t>10/30/2019</a:t>
            </a:fld>
            <a:endParaRPr lang="en-US"/>
          </a:p>
        </p:txBody>
      </p:sp>
      <p:sp>
        <p:nvSpPr>
          <p:cNvPr id="4" name="Footer Placeholder 3"/>
          <p:cNvSpPr>
            <a:spLocks noGrp="1"/>
          </p:cNvSpPr>
          <p:nvPr>
            <p:ph type="ftr" sz="quarter" idx="2"/>
          </p:nvPr>
        </p:nvSpPr>
        <p:spPr>
          <a:xfrm>
            <a:off x="0" y="8829967"/>
            <a:ext cx="3037840" cy="464821"/>
          </a:xfrm>
          <a:prstGeom prst="rect">
            <a:avLst/>
          </a:prstGeom>
        </p:spPr>
        <p:txBody>
          <a:bodyPr vert="horz" lIns="92325" tIns="46163" rIns="92325" bIns="46163"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1"/>
          </a:xfrm>
          <a:prstGeom prst="rect">
            <a:avLst/>
          </a:prstGeom>
        </p:spPr>
        <p:txBody>
          <a:bodyPr vert="horz" lIns="92325" tIns="46163" rIns="92325" bIns="46163" rtlCol="0" anchor="b"/>
          <a:lstStyle>
            <a:lvl1pPr algn="r">
              <a:defRPr sz="1300"/>
            </a:lvl1pPr>
          </a:lstStyle>
          <a:p>
            <a:fld id="{AA54473C-5DE8-4886-A51A-C394F2155809}" type="slidenum">
              <a:rPr lang="en-US" smtClean="0"/>
              <a:t>‹#›</a:t>
            </a:fld>
            <a:endParaRPr lang="en-US"/>
          </a:p>
        </p:txBody>
      </p:sp>
    </p:spTree>
    <p:extLst>
      <p:ext uri="{BB962C8B-B14F-4D97-AF65-F5344CB8AC3E}">
        <p14:creationId xmlns:p14="http://schemas.microsoft.com/office/powerpoint/2010/main" val="1204166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456"/>
          </a:xfrm>
          <a:prstGeom prst="rect">
            <a:avLst/>
          </a:prstGeom>
        </p:spPr>
        <p:txBody>
          <a:bodyPr vert="horz" lIns="92325" tIns="46163" rIns="92325" bIns="46163" rtlCol="0"/>
          <a:lstStyle>
            <a:lvl1pPr algn="l">
              <a:defRPr sz="1300"/>
            </a:lvl1pPr>
          </a:lstStyle>
          <a:p>
            <a:endParaRPr lang="en-US"/>
          </a:p>
        </p:txBody>
      </p:sp>
      <p:sp>
        <p:nvSpPr>
          <p:cNvPr id="3" name="Date Placeholder 2"/>
          <p:cNvSpPr>
            <a:spLocks noGrp="1"/>
          </p:cNvSpPr>
          <p:nvPr>
            <p:ph type="dt" idx="1"/>
          </p:nvPr>
        </p:nvSpPr>
        <p:spPr>
          <a:xfrm>
            <a:off x="3970938" y="1"/>
            <a:ext cx="3037840" cy="465456"/>
          </a:xfrm>
          <a:prstGeom prst="rect">
            <a:avLst/>
          </a:prstGeom>
        </p:spPr>
        <p:txBody>
          <a:bodyPr vert="horz" lIns="92325" tIns="46163" rIns="92325" bIns="46163" rtlCol="0"/>
          <a:lstStyle>
            <a:lvl1pPr algn="r">
              <a:defRPr sz="1300"/>
            </a:lvl1pPr>
          </a:lstStyle>
          <a:p>
            <a:fld id="{AD83327E-56B5-4CBC-9CAD-FF39A8F88CF3}" type="datetimeFigureOut">
              <a:rPr lang="en-US" smtClean="0"/>
              <a:t>10/30/2019</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325" tIns="46163" rIns="92325" bIns="46163" rtlCol="0" anchor="ctr"/>
          <a:lstStyle/>
          <a:p>
            <a:endParaRPr lang="en-US"/>
          </a:p>
        </p:txBody>
      </p:sp>
      <p:sp>
        <p:nvSpPr>
          <p:cNvPr id="5" name="Notes Placeholder 4"/>
          <p:cNvSpPr>
            <a:spLocks noGrp="1"/>
          </p:cNvSpPr>
          <p:nvPr>
            <p:ph type="body" sz="quarter" idx="3"/>
          </p:nvPr>
        </p:nvSpPr>
        <p:spPr>
          <a:xfrm>
            <a:off x="701040" y="4416266"/>
            <a:ext cx="5608320" cy="4182745"/>
          </a:xfrm>
          <a:prstGeom prst="rect">
            <a:avLst/>
          </a:prstGeom>
        </p:spPr>
        <p:txBody>
          <a:bodyPr vert="horz" lIns="92325" tIns="46163" rIns="92325" bIns="461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356"/>
            <a:ext cx="3037840" cy="465456"/>
          </a:xfrm>
          <a:prstGeom prst="rect">
            <a:avLst/>
          </a:prstGeom>
        </p:spPr>
        <p:txBody>
          <a:bodyPr vert="horz" lIns="92325" tIns="46163" rIns="92325" bIns="46163"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356"/>
            <a:ext cx="3037840" cy="465456"/>
          </a:xfrm>
          <a:prstGeom prst="rect">
            <a:avLst/>
          </a:prstGeom>
        </p:spPr>
        <p:txBody>
          <a:bodyPr vert="horz" lIns="92325" tIns="46163" rIns="92325" bIns="46163" rtlCol="0" anchor="b"/>
          <a:lstStyle>
            <a:lvl1pPr algn="r">
              <a:defRPr sz="1300"/>
            </a:lvl1pPr>
          </a:lstStyle>
          <a:p>
            <a:fld id="{2A5E04C6-714A-465F-B4E5-EF868EA94D5A}" type="slidenum">
              <a:rPr lang="en-US" smtClean="0"/>
              <a:t>‹#›</a:t>
            </a:fld>
            <a:endParaRPr lang="en-US"/>
          </a:p>
        </p:txBody>
      </p:sp>
    </p:spTree>
    <p:extLst>
      <p:ext uri="{BB962C8B-B14F-4D97-AF65-F5344CB8AC3E}">
        <p14:creationId xmlns:p14="http://schemas.microsoft.com/office/powerpoint/2010/main" val="418247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waves</a:t>
            </a:r>
          </a:p>
        </p:txBody>
      </p:sp>
      <p:sp>
        <p:nvSpPr>
          <p:cNvPr id="4" name="Slide Number Placeholder 3"/>
          <p:cNvSpPr>
            <a:spLocks noGrp="1"/>
          </p:cNvSpPr>
          <p:nvPr>
            <p:ph type="sldNum" sz="quarter" idx="10"/>
          </p:nvPr>
        </p:nvSpPr>
        <p:spPr/>
        <p:txBody>
          <a:bodyPr/>
          <a:lstStyle/>
          <a:p>
            <a:fld id="{2A5E04C6-714A-465F-B4E5-EF868EA94D5A}" type="slidenum">
              <a:rPr lang="en-US" smtClean="0"/>
              <a:t>10</a:t>
            </a:fld>
            <a:endParaRPr lang="en-US"/>
          </a:p>
        </p:txBody>
      </p:sp>
    </p:spTree>
    <p:extLst>
      <p:ext uri="{BB962C8B-B14F-4D97-AF65-F5344CB8AC3E}">
        <p14:creationId xmlns:p14="http://schemas.microsoft.com/office/powerpoint/2010/main" val="389052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AutoNum type="arabicPeriod"/>
            </a:pPr>
            <a:r>
              <a:rPr lang="en-US" dirty="0"/>
              <a:t>Waves</a:t>
            </a:r>
          </a:p>
          <a:p>
            <a:pPr marL="220348" indent="-220348">
              <a:buAutoNum type="arabicPeriod"/>
            </a:pPr>
            <a:r>
              <a:rPr lang="en-US" dirty="0"/>
              <a:t>2</a:t>
            </a:r>
          </a:p>
          <a:p>
            <a:pPr marL="220348" indent="-220348">
              <a:buAutoNum type="arabicPeriod"/>
            </a:pPr>
            <a:r>
              <a:rPr lang="en-US" dirty="0"/>
              <a:t>8</a:t>
            </a:r>
          </a:p>
          <a:p>
            <a:pPr marL="220348" indent="-220348">
              <a:buAutoNum type="arabicPeriod"/>
            </a:pPr>
            <a:r>
              <a:rPr lang="en-US" dirty="0"/>
              <a:t>18</a:t>
            </a:r>
          </a:p>
          <a:p>
            <a:pPr marL="220348" indent="-220348">
              <a:buAutoNum type="arabicPeriod"/>
            </a:pPr>
            <a:endParaRPr lang="en-US" dirty="0"/>
          </a:p>
        </p:txBody>
      </p:sp>
      <p:sp>
        <p:nvSpPr>
          <p:cNvPr id="4" name="Slide Number Placeholder 3"/>
          <p:cNvSpPr>
            <a:spLocks noGrp="1"/>
          </p:cNvSpPr>
          <p:nvPr>
            <p:ph type="sldNum" sz="quarter" idx="10"/>
          </p:nvPr>
        </p:nvSpPr>
        <p:spPr/>
        <p:txBody>
          <a:bodyPr/>
          <a:lstStyle/>
          <a:p>
            <a:fld id="{2A5E04C6-714A-465F-B4E5-EF868EA94D5A}" type="slidenum">
              <a:rPr lang="en-US" smtClean="0"/>
              <a:t>11</a:t>
            </a:fld>
            <a:endParaRPr lang="en-US"/>
          </a:p>
        </p:txBody>
      </p:sp>
    </p:spTree>
    <p:extLst>
      <p:ext uri="{BB962C8B-B14F-4D97-AF65-F5344CB8AC3E}">
        <p14:creationId xmlns:p14="http://schemas.microsoft.com/office/powerpoint/2010/main" val="354470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AutoNum type="arabicPeriod"/>
            </a:pPr>
            <a:r>
              <a:rPr lang="en-US" dirty="0"/>
              <a:t>the arrangement of electrons of an atom in orbitals around the nucleus of the atom</a:t>
            </a:r>
          </a:p>
          <a:p>
            <a:pPr marL="220348" indent="-220348">
              <a:buAutoNum type="arabicPeriod"/>
            </a:pPr>
            <a:r>
              <a:rPr lang="en-US" sz="1200" dirty="0"/>
              <a:t>electrons occupy the orbitals of lowest energy first</a:t>
            </a:r>
          </a:p>
          <a:p>
            <a:pPr marL="220348" indent="-220348">
              <a:buAutoNum type="arabicPeriod"/>
            </a:pPr>
            <a:r>
              <a:rPr lang="en-US" i="0" dirty="0">
                <a:solidFill>
                  <a:schemeClr val="accent3"/>
                </a:solidFill>
              </a:rPr>
              <a:t>one electron enters each orbital until all the orbitals contain one electron with the same spin direction</a:t>
            </a:r>
            <a:endParaRPr lang="en-US" i="0" dirty="0"/>
          </a:p>
        </p:txBody>
      </p:sp>
      <p:sp>
        <p:nvSpPr>
          <p:cNvPr id="4" name="Slide Number Placeholder 3"/>
          <p:cNvSpPr>
            <a:spLocks noGrp="1"/>
          </p:cNvSpPr>
          <p:nvPr>
            <p:ph type="sldNum" sz="quarter" idx="10"/>
          </p:nvPr>
        </p:nvSpPr>
        <p:spPr/>
        <p:txBody>
          <a:bodyPr/>
          <a:lstStyle/>
          <a:p>
            <a:fld id="{2A5E04C6-714A-465F-B4E5-EF868EA94D5A}" type="slidenum">
              <a:rPr lang="en-US" smtClean="0"/>
              <a:t>19</a:t>
            </a:fld>
            <a:endParaRPr lang="en-US"/>
          </a:p>
        </p:txBody>
      </p:sp>
    </p:spTree>
    <p:extLst>
      <p:ext uri="{BB962C8B-B14F-4D97-AF65-F5344CB8AC3E}">
        <p14:creationId xmlns:p14="http://schemas.microsoft.com/office/powerpoint/2010/main" val="253487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AutoNum type="arabicPeriod"/>
            </a:pPr>
            <a:r>
              <a:rPr lang="en-US" dirty="0"/>
              <a:t>a) violates Hund’s Rule and b) violates </a:t>
            </a:r>
            <a:r>
              <a:rPr lang="en-US" dirty="0" err="1"/>
              <a:t>aufbau</a:t>
            </a:r>
            <a:r>
              <a:rPr lang="en-US" dirty="0"/>
              <a:t> principle</a:t>
            </a:r>
          </a:p>
          <a:p>
            <a:pPr marL="220348" indent="-220348">
              <a:buAutoNum type="arabicPeriod"/>
            </a:pPr>
            <a:r>
              <a:rPr lang="en-US" dirty="0"/>
              <a:t>c) = 3 unpaired, d) = 1 unpaired</a:t>
            </a:r>
          </a:p>
        </p:txBody>
      </p:sp>
      <p:sp>
        <p:nvSpPr>
          <p:cNvPr id="4" name="Slide Number Placeholder 3"/>
          <p:cNvSpPr>
            <a:spLocks noGrp="1"/>
          </p:cNvSpPr>
          <p:nvPr>
            <p:ph type="sldNum" sz="quarter" idx="10"/>
          </p:nvPr>
        </p:nvSpPr>
        <p:spPr/>
        <p:txBody>
          <a:bodyPr/>
          <a:lstStyle/>
          <a:p>
            <a:fld id="{2A5E04C6-714A-465F-B4E5-EF868EA94D5A}" type="slidenum">
              <a:rPr lang="en-US" smtClean="0"/>
              <a:t>23</a:t>
            </a:fld>
            <a:endParaRPr lang="en-US"/>
          </a:p>
        </p:txBody>
      </p:sp>
    </p:spTree>
    <p:extLst>
      <p:ext uri="{BB962C8B-B14F-4D97-AF65-F5344CB8AC3E}">
        <p14:creationId xmlns:p14="http://schemas.microsoft.com/office/powerpoint/2010/main" val="96546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 unpaired electrons</a:t>
            </a:r>
          </a:p>
          <a:p>
            <a:pPr marL="220348" indent="-220348">
              <a:buAutoNum type="arabicPeriod"/>
            </a:pPr>
            <a:endParaRPr lang="en-US" dirty="0"/>
          </a:p>
        </p:txBody>
      </p:sp>
      <p:sp>
        <p:nvSpPr>
          <p:cNvPr id="4" name="Slide Number Placeholder 3"/>
          <p:cNvSpPr>
            <a:spLocks noGrp="1"/>
          </p:cNvSpPr>
          <p:nvPr>
            <p:ph type="sldNum" sz="quarter" idx="10"/>
          </p:nvPr>
        </p:nvSpPr>
        <p:spPr/>
        <p:txBody>
          <a:bodyPr/>
          <a:lstStyle/>
          <a:p>
            <a:fld id="{2A5E04C6-714A-465F-B4E5-EF868EA94D5A}" type="slidenum">
              <a:rPr lang="en-US" smtClean="0"/>
              <a:t>25</a:t>
            </a:fld>
            <a:endParaRPr lang="en-US"/>
          </a:p>
        </p:txBody>
      </p:sp>
    </p:spTree>
    <p:extLst>
      <p:ext uri="{BB962C8B-B14F-4D97-AF65-F5344CB8AC3E}">
        <p14:creationId xmlns:p14="http://schemas.microsoft.com/office/powerpoint/2010/main" val="67574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93325C9-ED90-4A41-B322-A19D868FC398}" type="datetime1">
              <a:rPr lang="en-US" smtClean="0"/>
              <a:t>10/30/2019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777C8B9-CD3F-4FA7-8C82-C47D9B81282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3C6C4B-D2B5-4E82-AFB0-710A49023502}"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8A4713-F16D-4476-996A-CD5F6FB50338}"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881E0C-4536-45FB-B237-B00432C5E0EC}"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F3A1B4-58AB-470B-BA4E-FDECCE58DCA3}"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14B17-4687-48E4-8D07-BE9723C59996}"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FBB70D-4860-4DEB-9967-A696DE58EAEF}"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680B65-2210-4AEF-B760-4080036CF45D}" type="datetime1">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FC8472-33B5-45AC-98C0-18CE79818182}" type="datetime1">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59FD1-61B8-4CF2-84D9-8B45624E5C19}" type="datetime1">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E2DB8D-621D-41AC-8D92-BFA6FBA3E248}"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098F05-1B7B-4C78-BD04-A1C218203254}"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DE75E-77A1-41B7-B194-C1ADA3D2AC99}"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E4883-D2CB-48AA-970D-DC5403E3ACDD}"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B62571-A406-4512-8294-87EE6E1F346C}"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EDA135-E002-4932-9D06-3912CEAEE87B}"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7C8B9-CD3F-4FA7-8C82-C47D9B81282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5E3A73D-7F2B-422E-9B68-17EA114E81D9}"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6187C06-2F4E-4A87-9342-43006CE13F6A}" type="datetime1">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7BC2FEC7-1A59-444B-B8B5-35CCDE89D4BA}" type="datetime1">
              <a:rPr lang="en-US" smtClean="0"/>
              <a:t>10/30/2019</a:t>
            </a:fld>
            <a:endParaRPr lang="en-US"/>
          </a:p>
        </p:txBody>
      </p:sp>
      <p:sp>
        <p:nvSpPr>
          <p:cNvPr id="8" name="Slide Number Placeholder 7"/>
          <p:cNvSpPr>
            <a:spLocks noGrp="1"/>
          </p:cNvSpPr>
          <p:nvPr>
            <p:ph type="sldNum" sz="quarter" idx="11"/>
          </p:nvPr>
        </p:nvSpPr>
        <p:spPr/>
        <p:txBody>
          <a:bodyPr/>
          <a:lstStyle/>
          <a:p>
            <a:fld id="{B777C8B9-CD3F-4FA7-8C82-C47D9B81282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3607C-AD8B-41EB-BEC8-653AAF5668A9}" type="datetime1">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5E1FF15-763C-441F-9516-B40F20201D6F}"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777C8B9-CD3F-4FA7-8C82-C47D9B8128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34E701B-5196-4F85-B57B-95735B17BEE6}"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7C8B9-CD3F-4FA7-8C82-C47D9B8128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72E3C27-ECC4-4028-B03A-11B4EF39EB84}" type="datetime1">
              <a:rPr lang="en-US" smtClean="0"/>
              <a:t>10/30/2019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777C8B9-CD3F-4FA7-8C82-C47D9B81282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90807-C84B-4A10-AB4C-6337585970D7}" type="datetime1">
              <a:rPr lang="en-US" smtClean="0"/>
              <a:t>10/30/2019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7C8B9-CD3F-4FA7-8C82-C47D9B8128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rcKilE9Cda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mr.powner.org/c/lessons/periodic_table_and_law.html" TargetMode="External"/><Relationship Id="rId2" Type="http://schemas.openxmlformats.org/officeDocument/2006/relationships/hyperlink" Target="https://www.sophia.org/tutorials/paired-and-unpaired-electron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sz="3200" dirty="0"/>
              <a:t>Chemistry</a:t>
            </a:r>
            <a:endParaRPr lang="en-US" sz="3200" dirty="0"/>
          </a:p>
        </p:txBody>
      </p:sp>
      <p:sp>
        <p:nvSpPr>
          <p:cNvPr id="3" name="Subtitle 2"/>
          <p:cNvSpPr>
            <a:spLocks noGrp="1"/>
          </p:cNvSpPr>
          <p:nvPr>
            <p:ph type="subTitle" idx="1"/>
          </p:nvPr>
        </p:nvSpPr>
        <p:spPr/>
        <p:txBody>
          <a:bodyPr>
            <a:normAutofit/>
          </a:bodyPr>
          <a:lstStyle/>
          <a:p>
            <a:pPr algn="l"/>
            <a:r>
              <a:rPr lang="en-US" sz="4800" b="1" i="1" dirty="0">
                <a:solidFill>
                  <a:schemeClr val="tx2">
                    <a:lumMod val="75000"/>
                  </a:schemeClr>
                </a:solidFill>
                <a:effectLst>
                  <a:outerShdw blurRad="38100" dist="38100" dir="2700000" algn="tl">
                    <a:srgbClr val="000000">
                      <a:alpha val="43137"/>
                    </a:srgbClr>
                  </a:outerShdw>
                </a:effectLst>
              </a:rPr>
              <a:t>Electron Configurations</a:t>
            </a:r>
          </a:p>
        </p:txBody>
      </p:sp>
      <p:sp>
        <p:nvSpPr>
          <p:cNvPr id="4" name="Slide Number Placeholder 3"/>
          <p:cNvSpPr>
            <a:spLocks noGrp="1"/>
          </p:cNvSpPr>
          <p:nvPr>
            <p:ph type="sldNum" sz="quarter" idx="12"/>
          </p:nvPr>
        </p:nvSpPr>
        <p:spPr/>
        <p:txBody>
          <a:bodyPr/>
          <a:lstStyle/>
          <a:p>
            <a:fld id="{B777C8B9-CD3F-4FA7-8C82-C47D9B812826}"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pPr algn="ctr"/>
            <a:r>
              <a:rPr lang="en-US" b="1" dirty="0">
                <a:solidFill>
                  <a:srgbClr val="FFC000"/>
                </a:solidFill>
                <a:sym typeface="Wingdings" panose="05000000000000000000" pitchFamily="2" charset="2"/>
              </a:rPr>
              <a:t></a:t>
            </a:r>
            <a:endParaRPr lang="en-US" dirty="0"/>
          </a:p>
        </p:txBody>
      </p:sp>
      <p:sp>
        <p:nvSpPr>
          <p:cNvPr id="3" name="Content Placeholder 2"/>
          <p:cNvSpPr>
            <a:spLocks noGrp="1"/>
          </p:cNvSpPr>
          <p:nvPr>
            <p:ph idx="1"/>
          </p:nvPr>
        </p:nvSpPr>
        <p:spPr>
          <a:xfrm>
            <a:off x="457200" y="1363222"/>
            <a:ext cx="7467600" cy="5220140"/>
          </a:xfrm>
        </p:spPr>
        <p:txBody>
          <a:bodyPr>
            <a:normAutofit/>
          </a:bodyPr>
          <a:lstStyle/>
          <a:p>
            <a:pPr marL="365760" indent="-365760">
              <a:spcBef>
                <a:spcPts val="0"/>
              </a:spcBef>
              <a:buFont typeface="+mj-lt"/>
              <a:buAutoNum type="arabicPeriod"/>
            </a:pPr>
            <a:r>
              <a:rPr lang="en-US" sz="2800" dirty="0"/>
              <a:t>Each orbital can hold _____ electrons.</a:t>
            </a:r>
          </a:p>
          <a:p>
            <a:pPr marL="365760" indent="-365760">
              <a:spcBef>
                <a:spcPts val="0"/>
              </a:spcBef>
              <a:buFont typeface="+mj-lt"/>
              <a:buAutoNum type="arabicPeriod"/>
            </a:pPr>
            <a:r>
              <a:rPr lang="en-US" sz="2800" dirty="0"/>
              <a:t>There is/are _____ kind(s) of </a:t>
            </a:r>
            <a:r>
              <a:rPr lang="en-US" sz="2800" dirty="0">
                <a:solidFill>
                  <a:srgbClr val="FFFF00"/>
                </a:solidFill>
              </a:rPr>
              <a:t>s</a:t>
            </a:r>
            <a:r>
              <a:rPr lang="en-US" sz="2800" dirty="0"/>
              <a:t> orbital(s), therefore </a:t>
            </a:r>
            <a:r>
              <a:rPr lang="en-US" sz="2800" dirty="0">
                <a:solidFill>
                  <a:srgbClr val="FFFF00"/>
                </a:solidFill>
              </a:rPr>
              <a:t>s</a:t>
            </a:r>
            <a:r>
              <a:rPr lang="en-US" sz="2800" dirty="0"/>
              <a:t> can hold _____ electrons.</a:t>
            </a:r>
          </a:p>
          <a:p>
            <a:pPr marL="365760" indent="-365760">
              <a:spcBef>
                <a:spcPts val="0"/>
              </a:spcBef>
              <a:buFont typeface="+mj-lt"/>
              <a:buAutoNum type="arabicPeriod"/>
            </a:pPr>
            <a:r>
              <a:rPr lang="en-US" sz="2800" dirty="0"/>
              <a:t>There is/are _____ kind(s) of </a:t>
            </a:r>
            <a:r>
              <a:rPr lang="en-US" sz="2800" dirty="0">
                <a:solidFill>
                  <a:srgbClr val="FFFF00"/>
                </a:solidFill>
              </a:rPr>
              <a:t>p</a:t>
            </a:r>
            <a:r>
              <a:rPr lang="en-US" sz="2800" dirty="0"/>
              <a:t> orbital(s), therefore </a:t>
            </a:r>
            <a:r>
              <a:rPr lang="en-US" sz="2800" dirty="0">
                <a:solidFill>
                  <a:srgbClr val="FFFF00"/>
                </a:solidFill>
              </a:rPr>
              <a:t>p</a:t>
            </a:r>
            <a:r>
              <a:rPr lang="en-US" sz="2800" dirty="0"/>
              <a:t> can hold _____ electrons.</a:t>
            </a:r>
          </a:p>
          <a:p>
            <a:pPr marL="365760" indent="-365760">
              <a:spcBef>
                <a:spcPts val="0"/>
              </a:spcBef>
              <a:buFont typeface="+mj-lt"/>
              <a:buAutoNum type="arabicPeriod"/>
            </a:pPr>
            <a:r>
              <a:rPr lang="en-US" sz="2800" dirty="0"/>
              <a:t>There is/are _____ kind(s) of </a:t>
            </a:r>
            <a:r>
              <a:rPr lang="en-US" sz="2800" dirty="0">
                <a:solidFill>
                  <a:srgbClr val="FFFF00"/>
                </a:solidFill>
              </a:rPr>
              <a:t>d</a:t>
            </a:r>
            <a:r>
              <a:rPr lang="en-US" sz="2800" dirty="0"/>
              <a:t> orbital(s), therefore </a:t>
            </a:r>
            <a:r>
              <a:rPr lang="en-US" sz="2800" dirty="0">
                <a:solidFill>
                  <a:srgbClr val="FFFF00"/>
                </a:solidFill>
              </a:rPr>
              <a:t>d</a:t>
            </a:r>
            <a:r>
              <a:rPr lang="en-US" sz="2800" dirty="0"/>
              <a:t> can hold _____ electrons.</a:t>
            </a:r>
          </a:p>
          <a:p>
            <a:pPr marL="365760" indent="-365760">
              <a:spcBef>
                <a:spcPts val="0"/>
              </a:spcBef>
              <a:buFont typeface="+mj-lt"/>
              <a:buAutoNum type="arabicPeriod"/>
            </a:pPr>
            <a:r>
              <a:rPr lang="en-US" sz="2800" dirty="0"/>
              <a:t>There is/are _____ kind(s) of </a:t>
            </a:r>
            <a:r>
              <a:rPr lang="en-US" sz="2800" dirty="0">
                <a:solidFill>
                  <a:srgbClr val="FFFF00"/>
                </a:solidFill>
              </a:rPr>
              <a:t>f</a:t>
            </a:r>
            <a:r>
              <a:rPr lang="en-US" sz="2800" dirty="0"/>
              <a:t> orbital(s), therefore </a:t>
            </a:r>
            <a:r>
              <a:rPr lang="en-US" sz="2800" dirty="0">
                <a:solidFill>
                  <a:srgbClr val="FFFF00"/>
                </a:solidFill>
              </a:rPr>
              <a:t>f</a:t>
            </a:r>
            <a:r>
              <a:rPr lang="en-US" sz="2800" dirty="0"/>
              <a:t> can hold _____ electrons.</a:t>
            </a:r>
          </a:p>
          <a:p>
            <a:pPr marL="365760" indent="-365760">
              <a:spcBef>
                <a:spcPts val="0"/>
              </a:spcBef>
            </a:pPr>
            <a:r>
              <a:rPr lang="en-US" sz="2800" dirty="0"/>
              <a:t>Electrons are better described as what, as compared to matter?</a:t>
            </a:r>
          </a:p>
        </p:txBody>
      </p:sp>
      <p:sp>
        <p:nvSpPr>
          <p:cNvPr id="4" name="Slide Number Placeholder 3"/>
          <p:cNvSpPr>
            <a:spLocks noGrp="1"/>
          </p:cNvSpPr>
          <p:nvPr>
            <p:ph type="sldNum" sz="quarter" idx="12"/>
          </p:nvPr>
        </p:nvSpPr>
        <p:spPr/>
        <p:txBody>
          <a:bodyPr/>
          <a:lstStyle/>
          <a:p>
            <a:fld id="{B777C8B9-CD3F-4FA7-8C82-C47D9B812826}" type="slidenum">
              <a:rPr lang="en-US" smtClean="0"/>
              <a:pPr/>
              <a:t>10</a:t>
            </a:fld>
            <a:endParaRPr lang="en-US"/>
          </a:p>
        </p:txBody>
      </p:sp>
      <p:sp>
        <p:nvSpPr>
          <p:cNvPr id="5" name="TextBox 4">
            <a:extLst>
              <a:ext uri="{FF2B5EF4-FFF2-40B4-BE49-F238E27FC236}">
                <a16:creationId xmlns:a16="http://schemas.microsoft.com/office/drawing/2014/main" id="{82690108-90B4-4F7A-987A-B591CCA47D37}"/>
              </a:ext>
            </a:extLst>
          </p:cNvPr>
          <p:cNvSpPr txBox="1"/>
          <p:nvPr/>
        </p:nvSpPr>
        <p:spPr>
          <a:xfrm>
            <a:off x="4659086" y="1313151"/>
            <a:ext cx="457200" cy="553998"/>
          </a:xfrm>
          <a:prstGeom prst="rect">
            <a:avLst/>
          </a:prstGeom>
          <a:noFill/>
        </p:spPr>
        <p:txBody>
          <a:bodyPr wrap="square" rtlCol="0">
            <a:spAutoFit/>
          </a:bodyPr>
          <a:lstStyle/>
          <a:p>
            <a:r>
              <a:rPr lang="en-US" sz="3000" b="1" dirty="0">
                <a:solidFill>
                  <a:srgbClr val="33CC33"/>
                </a:solidFill>
              </a:rPr>
              <a:t>2</a:t>
            </a:r>
          </a:p>
        </p:txBody>
      </p:sp>
      <p:sp>
        <p:nvSpPr>
          <p:cNvPr id="6" name="TextBox 5">
            <a:extLst>
              <a:ext uri="{FF2B5EF4-FFF2-40B4-BE49-F238E27FC236}">
                <a16:creationId xmlns:a16="http://schemas.microsoft.com/office/drawing/2014/main" id="{5D7A267E-C880-477C-8427-39DEFE95665A}"/>
              </a:ext>
            </a:extLst>
          </p:cNvPr>
          <p:cNvSpPr txBox="1"/>
          <p:nvPr/>
        </p:nvSpPr>
        <p:spPr>
          <a:xfrm>
            <a:off x="3189514" y="1765470"/>
            <a:ext cx="457200" cy="553998"/>
          </a:xfrm>
          <a:prstGeom prst="rect">
            <a:avLst/>
          </a:prstGeom>
          <a:noFill/>
        </p:spPr>
        <p:txBody>
          <a:bodyPr wrap="square" rtlCol="0">
            <a:spAutoFit/>
          </a:bodyPr>
          <a:lstStyle/>
          <a:p>
            <a:r>
              <a:rPr lang="en-US" sz="3000" b="1" dirty="0">
                <a:solidFill>
                  <a:srgbClr val="33CC33"/>
                </a:solidFill>
              </a:rPr>
              <a:t>1</a:t>
            </a:r>
          </a:p>
        </p:txBody>
      </p:sp>
      <p:sp>
        <p:nvSpPr>
          <p:cNvPr id="7" name="TextBox 6">
            <a:extLst>
              <a:ext uri="{FF2B5EF4-FFF2-40B4-BE49-F238E27FC236}">
                <a16:creationId xmlns:a16="http://schemas.microsoft.com/office/drawing/2014/main" id="{AEF87D97-9B8A-4159-AB0B-AF84F342F2DE}"/>
              </a:ext>
            </a:extLst>
          </p:cNvPr>
          <p:cNvSpPr txBox="1"/>
          <p:nvPr/>
        </p:nvSpPr>
        <p:spPr>
          <a:xfrm>
            <a:off x="4506686" y="2176395"/>
            <a:ext cx="457200" cy="553998"/>
          </a:xfrm>
          <a:prstGeom prst="rect">
            <a:avLst/>
          </a:prstGeom>
          <a:noFill/>
        </p:spPr>
        <p:txBody>
          <a:bodyPr wrap="square" rtlCol="0">
            <a:spAutoFit/>
          </a:bodyPr>
          <a:lstStyle/>
          <a:p>
            <a:r>
              <a:rPr lang="en-US" sz="3000" b="1" dirty="0">
                <a:solidFill>
                  <a:srgbClr val="33CC33"/>
                </a:solidFill>
              </a:rPr>
              <a:t>2</a:t>
            </a:r>
          </a:p>
        </p:txBody>
      </p:sp>
      <p:sp>
        <p:nvSpPr>
          <p:cNvPr id="8" name="TextBox 7">
            <a:extLst>
              <a:ext uri="{FF2B5EF4-FFF2-40B4-BE49-F238E27FC236}">
                <a16:creationId xmlns:a16="http://schemas.microsoft.com/office/drawing/2014/main" id="{37A168AE-A42F-4CFC-9B0C-EE9FFA5E9F58}"/>
              </a:ext>
            </a:extLst>
          </p:cNvPr>
          <p:cNvSpPr txBox="1"/>
          <p:nvPr/>
        </p:nvSpPr>
        <p:spPr>
          <a:xfrm>
            <a:off x="3276600" y="2590676"/>
            <a:ext cx="457200" cy="553998"/>
          </a:xfrm>
          <a:prstGeom prst="rect">
            <a:avLst/>
          </a:prstGeom>
          <a:noFill/>
        </p:spPr>
        <p:txBody>
          <a:bodyPr wrap="square" rtlCol="0">
            <a:spAutoFit/>
          </a:bodyPr>
          <a:lstStyle/>
          <a:p>
            <a:r>
              <a:rPr lang="en-US" sz="3000" b="1" dirty="0">
                <a:solidFill>
                  <a:srgbClr val="33CC33"/>
                </a:solidFill>
              </a:rPr>
              <a:t>3</a:t>
            </a:r>
          </a:p>
        </p:txBody>
      </p:sp>
      <p:sp>
        <p:nvSpPr>
          <p:cNvPr id="9" name="TextBox 8">
            <a:extLst>
              <a:ext uri="{FF2B5EF4-FFF2-40B4-BE49-F238E27FC236}">
                <a16:creationId xmlns:a16="http://schemas.microsoft.com/office/drawing/2014/main" id="{8AEA6180-AA70-47CD-BB94-0DBDE784A2EF}"/>
              </a:ext>
            </a:extLst>
          </p:cNvPr>
          <p:cNvSpPr txBox="1"/>
          <p:nvPr/>
        </p:nvSpPr>
        <p:spPr>
          <a:xfrm>
            <a:off x="4484915" y="3058230"/>
            <a:ext cx="457200" cy="553998"/>
          </a:xfrm>
          <a:prstGeom prst="rect">
            <a:avLst/>
          </a:prstGeom>
          <a:noFill/>
        </p:spPr>
        <p:txBody>
          <a:bodyPr wrap="square" rtlCol="0">
            <a:spAutoFit/>
          </a:bodyPr>
          <a:lstStyle/>
          <a:p>
            <a:r>
              <a:rPr lang="en-US" sz="3000" b="1" dirty="0">
                <a:solidFill>
                  <a:srgbClr val="33CC33"/>
                </a:solidFill>
              </a:rPr>
              <a:t>6</a:t>
            </a:r>
          </a:p>
        </p:txBody>
      </p:sp>
      <p:sp>
        <p:nvSpPr>
          <p:cNvPr id="10" name="TextBox 9">
            <a:extLst>
              <a:ext uri="{FF2B5EF4-FFF2-40B4-BE49-F238E27FC236}">
                <a16:creationId xmlns:a16="http://schemas.microsoft.com/office/drawing/2014/main" id="{E981C54E-3328-427E-BB16-5E44B6A1565A}"/>
              </a:ext>
            </a:extLst>
          </p:cNvPr>
          <p:cNvSpPr txBox="1"/>
          <p:nvPr/>
        </p:nvSpPr>
        <p:spPr>
          <a:xfrm>
            <a:off x="3276600" y="3477514"/>
            <a:ext cx="457200" cy="553998"/>
          </a:xfrm>
          <a:prstGeom prst="rect">
            <a:avLst/>
          </a:prstGeom>
          <a:noFill/>
        </p:spPr>
        <p:txBody>
          <a:bodyPr wrap="square" rtlCol="0">
            <a:spAutoFit/>
          </a:bodyPr>
          <a:lstStyle/>
          <a:p>
            <a:r>
              <a:rPr lang="en-US" sz="3000" b="1" dirty="0">
                <a:solidFill>
                  <a:srgbClr val="33CC33"/>
                </a:solidFill>
              </a:rPr>
              <a:t>5</a:t>
            </a:r>
          </a:p>
        </p:txBody>
      </p:sp>
      <p:sp>
        <p:nvSpPr>
          <p:cNvPr id="11" name="TextBox 10">
            <a:extLst>
              <a:ext uri="{FF2B5EF4-FFF2-40B4-BE49-F238E27FC236}">
                <a16:creationId xmlns:a16="http://schemas.microsoft.com/office/drawing/2014/main" id="{19763F2D-9AC6-49D7-BC2E-BF920556420D}"/>
              </a:ext>
            </a:extLst>
          </p:cNvPr>
          <p:cNvSpPr txBox="1"/>
          <p:nvPr/>
        </p:nvSpPr>
        <p:spPr>
          <a:xfrm>
            <a:off x="4419600" y="3906154"/>
            <a:ext cx="696686" cy="553998"/>
          </a:xfrm>
          <a:prstGeom prst="rect">
            <a:avLst/>
          </a:prstGeom>
          <a:noFill/>
        </p:spPr>
        <p:txBody>
          <a:bodyPr wrap="square" rtlCol="0">
            <a:spAutoFit/>
          </a:bodyPr>
          <a:lstStyle/>
          <a:p>
            <a:r>
              <a:rPr lang="en-US" sz="3000" b="1" dirty="0">
                <a:solidFill>
                  <a:srgbClr val="33CC33"/>
                </a:solidFill>
              </a:rPr>
              <a:t>10</a:t>
            </a:r>
          </a:p>
        </p:txBody>
      </p:sp>
      <p:sp>
        <p:nvSpPr>
          <p:cNvPr id="12" name="TextBox 11">
            <a:extLst>
              <a:ext uri="{FF2B5EF4-FFF2-40B4-BE49-F238E27FC236}">
                <a16:creationId xmlns:a16="http://schemas.microsoft.com/office/drawing/2014/main" id="{881ED726-B81B-4174-A041-CFAAAD963453}"/>
              </a:ext>
            </a:extLst>
          </p:cNvPr>
          <p:cNvSpPr txBox="1"/>
          <p:nvPr/>
        </p:nvSpPr>
        <p:spPr>
          <a:xfrm>
            <a:off x="3276600" y="4325438"/>
            <a:ext cx="457200" cy="553998"/>
          </a:xfrm>
          <a:prstGeom prst="rect">
            <a:avLst/>
          </a:prstGeom>
          <a:noFill/>
        </p:spPr>
        <p:txBody>
          <a:bodyPr wrap="square" rtlCol="0">
            <a:spAutoFit/>
          </a:bodyPr>
          <a:lstStyle/>
          <a:p>
            <a:r>
              <a:rPr lang="en-US" sz="3000" b="1" dirty="0">
                <a:solidFill>
                  <a:srgbClr val="33CC33"/>
                </a:solidFill>
              </a:rPr>
              <a:t>7</a:t>
            </a:r>
          </a:p>
        </p:txBody>
      </p:sp>
      <p:sp>
        <p:nvSpPr>
          <p:cNvPr id="13" name="TextBox 12">
            <a:extLst>
              <a:ext uri="{FF2B5EF4-FFF2-40B4-BE49-F238E27FC236}">
                <a16:creationId xmlns:a16="http://schemas.microsoft.com/office/drawing/2014/main" id="{62BD4CC2-92E4-4535-BCB9-FC5599615CA3}"/>
              </a:ext>
            </a:extLst>
          </p:cNvPr>
          <p:cNvSpPr txBox="1"/>
          <p:nvPr/>
        </p:nvSpPr>
        <p:spPr>
          <a:xfrm>
            <a:off x="4267200" y="4769398"/>
            <a:ext cx="609600" cy="553998"/>
          </a:xfrm>
          <a:prstGeom prst="rect">
            <a:avLst/>
          </a:prstGeom>
          <a:noFill/>
        </p:spPr>
        <p:txBody>
          <a:bodyPr wrap="square" rtlCol="0">
            <a:spAutoFit/>
          </a:bodyPr>
          <a:lstStyle/>
          <a:p>
            <a:r>
              <a:rPr lang="en-US" sz="3000" b="1" dirty="0">
                <a:solidFill>
                  <a:srgbClr val="33CC33"/>
                </a:solidFill>
              </a:rPr>
              <a:t>14</a:t>
            </a:r>
          </a:p>
        </p:txBody>
      </p:sp>
      <p:pic>
        <p:nvPicPr>
          <p:cNvPr id="14" name="Content Placeholder 9">
            <a:extLst>
              <a:ext uri="{FF2B5EF4-FFF2-40B4-BE49-F238E27FC236}">
                <a16:creationId xmlns:a16="http://schemas.microsoft.com/office/drawing/2014/main" id="{405CAAA8-406F-43C2-B88E-4984580F0B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9868" y="94571"/>
            <a:ext cx="14636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90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fade">
                                      <p:cBhvr>
                                        <p:cTn id="62" dur="5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fade">
                                      <p:cBhvr>
                                        <p:cTn id="7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C000"/>
                </a:solidFill>
                <a:sym typeface="Wingdings" panose="05000000000000000000" pitchFamily="2" charset="2"/>
              </a:rPr>
              <a:t></a:t>
            </a:r>
            <a:r>
              <a:rPr lang="en-US" dirty="0"/>
              <a:t> </a:t>
            </a:r>
          </a:p>
        </p:txBody>
      </p:sp>
      <p:sp>
        <p:nvSpPr>
          <p:cNvPr id="3" name="Content Placeholder 2"/>
          <p:cNvSpPr>
            <a:spLocks noGrp="1"/>
          </p:cNvSpPr>
          <p:nvPr>
            <p:ph idx="1"/>
          </p:nvPr>
        </p:nvSpPr>
        <p:spPr/>
        <p:txBody>
          <a:bodyPr/>
          <a:lstStyle/>
          <a:p>
            <a:r>
              <a:rPr lang="en-US" dirty="0"/>
              <a:t>Electrons are better described as what, as compared to matter?</a:t>
            </a:r>
          </a:p>
          <a:p>
            <a:r>
              <a:rPr lang="en-US" dirty="0"/>
              <a:t>How many electrons can level 1 hold?</a:t>
            </a:r>
          </a:p>
          <a:p>
            <a:r>
              <a:rPr lang="en-US" dirty="0"/>
              <a:t>Level 2?</a:t>
            </a:r>
          </a:p>
          <a:p>
            <a:r>
              <a:rPr lang="en-US" dirty="0"/>
              <a:t>Level 3?</a:t>
            </a:r>
          </a:p>
        </p:txBody>
      </p:sp>
      <p:sp>
        <p:nvSpPr>
          <p:cNvPr id="4" name="Slide Number Placeholder 3"/>
          <p:cNvSpPr>
            <a:spLocks noGrp="1"/>
          </p:cNvSpPr>
          <p:nvPr>
            <p:ph type="sldNum" sz="quarter" idx="12"/>
          </p:nvPr>
        </p:nvSpPr>
        <p:spPr/>
        <p:txBody>
          <a:bodyPr/>
          <a:lstStyle/>
          <a:p>
            <a:fld id="{B777C8B9-CD3F-4FA7-8C82-C47D9B812826}" type="slidenum">
              <a:rPr lang="en-US" smtClean="0"/>
              <a:pPr/>
              <a:t>11</a:t>
            </a:fld>
            <a:endParaRPr lang="en-US"/>
          </a:p>
        </p:txBody>
      </p:sp>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8775"/>
            <a:ext cx="14636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22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a:t>
            </a:r>
          </a:p>
        </p:txBody>
      </p:sp>
      <p:sp>
        <p:nvSpPr>
          <p:cNvPr id="3" name="Content Placeholder 2"/>
          <p:cNvSpPr>
            <a:spLocks noGrp="1"/>
          </p:cNvSpPr>
          <p:nvPr>
            <p:ph idx="1"/>
          </p:nvPr>
        </p:nvSpPr>
        <p:spPr/>
        <p:txBody>
          <a:bodyPr>
            <a:normAutofit fontScale="92500" lnSpcReduction="10000"/>
          </a:bodyPr>
          <a:lstStyle/>
          <a:p>
            <a:pPr>
              <a:spcBef>
                <a:spcPts val="1200"/>
              </a:spcBef>
            </a:pPr>
            <a:r>
              <a:rPr lang="en-US" b="1" u="sng" dirty="0">
                <a:solidFill>
                  <a:srgbClr val="FFC000"/>
                </a:solidFill>
              </a:rPr>
              <a:t>electron configurations:</a:t>
            </a:r>
            <a:r>
              <a:rPr lang="en-US" dirty="0"/>
              <a:t> the arrangement of electrons of an atom in its ground state in orbitals around the nucleus of the atom</a:t>
            </a:r>
          </a:p>
          <a:p>
            <a:pPr>
              <a:spcBef>
                <a:spcPts val="1200"/>
              </a:spcBef>
            </a:pPr>
            <a:r>
              <a:rPr lang="en-US" dirty="0"/>
              <a:t>Try to balance a pencil on its point.</a:t>
            </a:r>
          </a:p>
          <a:p>
            <a:pPr>
              <a:spcBef>
                <a:spcPts val="1200"/>
              </a:spcBef>
            </a:pPr>
            <a:r>
              <a:rPr lang="en-US" dirty="0"/>
              <a:t>Each time you try, the pencil falls over. At the end of its fall, its energy has decreased.</a:t>
            </a:r>
          </a:p>
          <a:p>
            <a:pPr>
              <a:spcBef>
                <a:spcPts val="1200"/>
              </a:spcBef>
            </a:pPr>
            <a:r>
              <a:rPr lang="en-US" dirty="0"/>
              <a:t>In most natural phenomena, change proceeds toward the lowest possible energy.</a:t>
            </a:r>
          </a:p>
          <a:p>
            <a:endParaRPr lang="en-US" dirty="0"/>
          </a:p>
        </p:txBody>
      </p:sp>
      <p:sp>
        <p:nvSpPr>
          <p:cNvPr id="4" name="Slide Number Placeholder 3"/>
          <p:cNvSpPr>
            <a:spLocks noGrp="1"/>
          </p:cNvSpPr>
          <p:nvPr>
            <p:ph type="sldNum" sz="quarter" idx="12"/>
          </p:nvPr>
        </p:nvSpPr>
        <p:spPr/>
        <p:txBody>
          <a:bodyPr/>
          <a:lstStyle/>
          <a:p>
            <a:fld id="{B777C8B9-CD3F-4FA7-8C82-C47D9B812826}"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a:t>
            </a:r>
          </a:p>
        </p:txBody>
      </p:sp>
      <p:sp>
        <p:nvSpPr>
          <p:cNvPr id="3" name="Content Placeholder 2"/>
          <p:cNvSpPr>
            <a:spLocks noGrp="1"/>
          </p:cNvSpPr>
          <p:nvPr>
            <p:ph idx="1"/>
          </p:nvPr>
        </p:nvSpPr>
        <p:spPr/>
        <p:txBody>
          <a:bodyPr>
            <a:normAutofit/>
          </a:bodyPr>
          <a:lstStyle/>
          <a:p>
            <a:pPr>
              <a:spcBef>
                <a:spcPts val="1200"/>
              </a:spcBef>
            </a:pPr>
            <a:r>
              <a:rPr lang="en-US" dirty="0"/>
              <a:t>In an atom, electrons and the nucleus interact to make the most stable arrangement possible.</a:t>
            </a:r>
          </a:p>
          <a:p>
            <a:pPr>
              <a:spcBef>
                <a:spcPts val="1200"/>
              </a:spcBef>
            </a:pPr>
            <a:r>
              <a:rPr lang="en-US" dirty="0"/>
              <a:t>For larger atoms, electrons in the middle levels shield outer levels from the direct attraction between the outer electrons and the nucleus and alter the amount of energy needed to keep those outer electrons in their orbits.</a:t>
            </a:r>
          </a:p>
          <a:p>
            <a:endParaRPr lang="en-US" dirty="0"/>
          </a:p>
        </p:txBody>
      </p:sp>
      <p:sp>
        <p:nvSpPr>
          <p:cNvPr id="4" name="Slide Number Placeholder 3"/>
          <p:cNvSpPr>
            <a:spLocks noGrp="1"/>
          </p:cNvSpPr>
          <p:nvPr>
            <p:ph type="sldNum" sz="quarter" idx="12"/>
          </p:nvPr>
        </p:nvSpPr>
        <p:spPr/>
        <p:txBody>
          <a:bodyPr/>
          <a:lstStyle/>
          <a:p>
            <a:fld id="{B777C8B9-CD3F-4FA7-8C82-C47D9B812826}" type="slidenum">
              <a:rPr lang="en-US" smtClean="0"/>
              <a:pPr/>
              <a:t>13</a:t>
            </a:fld>
            <a:endParaRPr lang="en-US"/>
          </a:p>
        </p:txBody>
      </p:sp>
    </p:spTree>
    <p:extLst>
      <p:ext uri="{BB962C8B-B14F-4D97-AF65-F5344CB8AC3E}">
        <p14:creationId xmlns:p14="http://schemas.microsoft.com/office/powerpoint/2010/main" val="32063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a:t>
            </a:r>
          </a:p>
        </p:txBody>
      </p:sp>
      <p:sp>
        <p:nvSpPr>
          <p:cNvPr id="3" name="Content Placeholder 2"/>
          <p:cNvSpPr>
            <a:spLocks noGrp="1"/>
          </p:cNvSpPr>
          <p:nvPr>
            <p:ph idx="1"/>
          </p:nvPr>
        </p:nvSpPr>
        <p:spPr/>
        <p:txBody>
          <a:bodyPr>
            <a:normAutofit fontScale="92500" lnSpcReduction="20000"/>
          </a:bodyPr>
          <a:lstStyle/>
          <a:p>
            <a:pPr>
              <a:spcBef>
                <a:spcPts val="1200"/>
              </a:spcBef>
            </a:pPr>
            <a:r>
              <a:rPr lang="en-US" sz="3200" dirty="0"/>
              <a:t>As the atoms become larger on the Periodic Table, the number of electrons increases. (H = 1, He = 2, Li = 3, etc.)</a:t>
            </a:r>
          </a:p>
          <a:p>
            <a:pPr>
              <a:spcBef>
                <a:spcPts val="1200"/>
              </a:spcBef>
            </a:pPr>
            <a:r>
              <a:rPr lang="en-US" sz="3200" dirty="0"/>
              <a:t>There are specific rules as to how each electron is added to an orbital.</a:t>
            </a:r>
          </a:p>
          <a:p>
            <a:pPr>
              <a:spcBef>
                <a:spcPts val="1200"/>
              </a:spcBef>
            </a:pPr>
            <a:r>
              <a:rPr lang="en-US" sz="3200" b="1" i="1" dirty="0">
                <a:solidFill>
                  <a:srgbClr val="FFC000"/>
                </a:solidFill>
              </a:rPr>
              <a:t>Electron configuration rules:</a:t>
            </a:r>
          </a:p>
          <a:p>
            <a:pPr marL="962406" lvl="1" indent="-514350">
              <a:spcBef>
                <a:spcPts val="1200"/>
              </a:spcBef>
              <a:buFont typeface="+mj-lt"/>
              <a:buAutoNum type="arabicPeriod"/>
            </a:pPr>
            <a:r>
              <a:rPr lang="en-US" sz="3200" b="1" i="1" dirty="0"/>
              <a:t>The </a:t>
            </a:r>
            <a:r>
              <a:rPr lang="en-US" sz="3200" b="1" i="1" dirty="0" err="1"/>
              <a:t>aufbau</a:t>
            </a:r>
            <a:r>
              <a:rPr lang="en-US" sz="3200" b="1" i="1" dirty="0"/>
              <a:t> principle</a:t>
            </a:r>
          </a:p>
          <a:p>
            <a:pPr marL="962406" lvl="1" indent="-514350">
              <a:spcBef>
                <a:spcPts val="1200"/>
              </a:spcBef>
              <a:buFont typeface="+mj-lt"/>
              <a:buAutoNum type="arabicPeriod"/>
            </a:pPr>
            <a:r>
              <a:rPr lang="en-US" sz="3200" b="1" i="1" dirty="0"/>
              <a:t>The Pauli exclusion principle</a:t>
            </a:r>
          </a:p>
          <a:p>
            <a:pPr marL="962406" lvl="1" indent="-514350">
              <a:spcBef>
                <a:spcPts val="1200"/>
              </a:spcBef>
              <a:buFont typeface="+mj-lt"/>
              <a:buAutoNum type="arabicPeriod"/>
            </a:pPr>
            <a:r>
              <a:rPr lang="en-US" sz="3200" b="1" i="1" dirty="0"/>
              <a:t>Hund’s rule</a:t>
            </a:r>
            <a:endParaRPr lang="en-US" b="1" i="1" dirty="0"/>
          </a:p>
        </p:txBody>
      </p:sp>
      <p:sp>
        <p:nvSpPr>
          <p:cNvPr id="4" name="Slide Number Placeholder 3"/>
          <p:cNvSpPr>
            <a:spLocks noGrp="1"/>
          </p:cNvSpPr>
          <p:nvPr>
            <p:ph type="sldNum" sz="quarter" idx="12"/>
          </p:nvPr>
        </p:nvSpPr>
        <p:spPr/>
        <p:txBody>
          <a:bodyPr/>
          <a:lstStyle/>
          <a:p>
            <a:fld id="{B777C8B9-CD3F-4FA7-8C82-C47D9B812826}"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387"/>
            <a:ext cx="7467600" cy="868362"/>
          </a:xfrm>
        </p:spPr>
        <p:txBody>
          <a:bodyPr>
            <a:normAutofit/>
          </a:bodyPr>
          <a:lstStyle/>
          <a:p>
            <a:r>
              <a:rPr lang="en-US" dirty="0" err="1"/>
              <a:t>aufbau</a:t>
            </a:r>
            <a:r>
              <a:rPr lang="en-US" dirty="0"/>
              <a:t> Principle</a:t>
            </a:r>
          </a:p>
        </p:txBody>
      </p:sp>
      <p:sp>
        <p:nvSpPr>
          <p:cNvPr id="3" name="Content Placeholder 2"/>
          <p:cNvSpPr>
            <a:spLocks noGrp="1"/>
          </p:cNvSpPr>
          <p:nvPr>
            <p:ph idx="1"/>
          </p:nvPr>
        </p:nvSpPr>
        <p:spPr>
          <a:xfrm>
            <a:off x="457200" y="951750"/>
            <a:ext cx="3200400" cy="5174414"/>
          </a:xfrm>
        </p:spPr>
        <p:txBody>
          <a:bodyPr>
            <a:noAutofit/>
          </a:bodyPr>
          <a:lstStyle/>
          <a:p>
            <a:pPr>
              <a:spcBef>
                <a:spcPts val="1200"/>
              </a:spcBef>
            </a:pPr>
            <a:r>
              <a:rPr lang="en-US" sz="2200" b="1" u="sng" dirty="0" err="1">
                <a:solidFill>
                  <a:srgbClr val="FFC000"/>
                </a:solidFill>
              </a:rPr>
              <a:t>aufbau</a:t>
            </a:r>
            <a:r>
              <a:rPr lang="en-US" sz="2200" b="1" u="sng" dirty="0">
                <a:solidFill>
                  <a:srgbClr val="FFC000"/>
                </a:solidFill>
              </a:rPr>
              <a:t> principle:</a:t>
            </a:r>
            <a:r>
              <a:rPr lang="en-US" sz="2200" dirty="0"/>
              <a:t> the rule that electrons occupy the orbitals of lowest energy first</a:t>
            </a:r>
          </a:p>
          <a:p>
            <a:pPr>
              <a:spcBef>
                <a:spcPts val="1200"/>
              </a:spcBef>
            </a:pPr>
            <a:r>
              <a:rPr lang="en-US" sz="2200" dirty="0"/>
              <a:t>Each box represents an orbital.  Each box can hold two electrons of opposite spins.</a:t>
            </a:r>
          </a:p>
          <a:p>
            <a:pPr>
              <a:spcBef>
                <a:spcPts val="1200"/>
              </a:spcBef>
            </a:pPr>
            <a:r>
              <a:rPr lang="en-US" sz="2200" dirty="0"/>
              <a:t>Electrons are added to an orbital until it is full.</a:t>
            </a:r>
          </a:p>
        </p:txBody>
      </p:sp>
      <p:sp>
        <p:nvSpPr>
          <p:cNvPr id="5" name="Slide Number Placeholder 4"/>
          <p:cNvSpPr>
            <a:spLocks noGrp="1"/>
          </p:cNvSpPr>
          <p:nvPr>
            <p:ph type="sldNum" sz="quarter" idx="12"/>
          </p:nvPr>
        </p:nvSpPr>
        <p:spPr/>
        <p:txBody>
          <a:bodyPr/>
          <a:lstStyle/>
          <a:p>
            <a:fld id="{B777C8B9-CD3F-4FA7-8C82-C47D9B812826}" type="slidenum">
              <a:rPr lang="en-US" smtClean="0"/>
              <a:pPr/>
              <a:t>15</a:t>
            </a:fld>
            <a:endParaRPr lang="en-US"/>
          </a:p>
        </p:txBody>
      </p:sp>
      <p:pic>
        <p:nvPicPr>
          <p:cNvPr id="6" name="Picture 5" descr="Temp2.JPG"/>
          <p:cNvPicPr>
            <a:picLocks noChangeAspect="1"/>
          </p:cNvPicPr>
          <p:nvPr/>
        </p:nvPicPr>
        <p:blipFill>
          <a:blip r:embed="rId2"/>
          <a:stretch>
            <a:fillRect/>
          </a:stretch>
        </p:blipFill>
        <p:spPr>
          <a:xfrm>
            <a:off x="3813219" y="1713014"/>
            <a:ext cx="5102181" cy="3651885"/>
          </a:xfrm>
          <a:prstGeom prst="rect">
            <a:avLst/>
          </a:prstGeom>
        </p:spPr>
      </p:pic>
      <p:sp>
        <p:nvSpPr>
          <p:cNvPr id="4" name="TextBox 3"/>
          <p:cNvSpPr txBox="1"/>
          <p:nvPr/>
        </p:nvSpPr>
        <p:spPr>
          <a:xfrm>
            <a:off x="5486400" y="1222655"/>
            <a:ext cx="2133600" cy="369332"/>
          </a:xfrm>
          <a:prstGeom prst="rect">
            <a:avLst/>
          </a:prstGeom>
          <a:noFill/>
        </p:spPr>
        <p:txBody>
          <a:bodyPr wrap="square" rtlCol="0">
            <a:spAutoFit/>
          </a:bodyPr>
          <a:lstStyle/>
          <a:p>
            <a:r>
              <a:rPr lang="en-US" dirty="0" err="1"/>
              <a:t>aufbau</a:t>
            </a:r>
            <a:r>
              <a:rPr lang="en-US" dirty="0"/>
              <a:t> Diagram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err="1"/>
              <a:t>a</a:t>
            </a:r>
            <a:r>
              <a:rPr lang="en-US"/>
              <a:t>ufbau</a:t>
            </a:r>
            <a:r>
              <a:rPr lang="en-US" dirty="0"/>
              <a:t> Principle</a:t>
            </a:r>
          </a:p>
        </p:txBody>
      </p:sp>
      <p:sp>
        <p:nvSpPr>
          <p:cNvPr id="3" name="Content Placeholder 2"/>
          <p:cNvSpPr>
            <a:spLocks noGrp="1"/>
          </p:cNvSpPr>
          <p:nvPr>
            <p:ph idx="1"/>
          </p:nvPr>
        </p:nvSpPr>
        <p:spPr>
          <a:xfrm>
            <a:off x="457200" y="1219200"/>
            <a:ext cx="7467600" cy="4906963"/>
          </a:xfrm>
        </p:spPr>
        <p:txBody>
          <a:bodyPr>
            <a:normAutofit fontScale="85000" lnSpcReduction="20000"/>
          </a:bodyPr>
          <a:lstStyle/>
          <a:p>
            <a:pPr>
              <a:spcBef>
                <a:spcPts val="1200"/>
              </a:spcBef>
            </a:pPr>
            <a:r>
              <a:rPr lang="en-US" dirty="0"/>
              <a:t>The orbitals for any sublevel of a principle energy level are always of equal energy.  (E.G. all three orbitals of sublevel </a:t>
            </a:r>
            <a:r>
              <a:rPr lang="en-US" i="1" dirty="0"/>
              <a:t>2p</a:t>
            </a:r>
            <a:r>
              <a:rPr lang="en-US" dirty="0"/>
              <a:t> have equal energy.)</a:t>
            </a:r>
          </a:p>
          <a:p>
            <a:pPr>
              <a:spcBef>
                <a:spcPts val="1200"/>
              </a:spcBef>
            </a:pPr>
            <a:r>
              <a:rPr lang="en-US" dirty="0"/>
              <a:t>In any principal energy level (</a:t>
            </a:r>
            <a:r>
              <a:rPr lang="en-US" i="1" dirty="0"/>
              <a:t>1, 2, 3, 4</a:t>
            </a:r>
            <a:r>
              <a:rPr lang="en-US" dirty="0"/>
              <a:t>) the </a:t>
            </a:r>
            <a:r>
              <a:rPr lang="en-US" i="1" dirty="0"/>
              <a:t>s</a:t>
            </a:r>
            <a:r>
              <a:rPr lang="en-US" dirty="0"/>
              <a:t> orbital is always the lowest-energy sublevel.</a:t>
            </a:r>
          </a:p>
          <a:p>
            <a:pPr>
              <a:spcBef>
                <a:spcPts val="1200"/>
              </a:spcBef>
            </a:pPr>
            <a:r>
              <a:rPr lang="en-US" dirty="0"/>
              <a:t>Energy levels within a </a:t>
            </a:r>
            <a:r>
              <a:rPr lang="en-US" dirty="0" smtClean="0"/>
              <a:t>principle </a:t>
            </a:r>
            <a:r>
              <a:rPr lang="en-US" dirty="0"/>
              <a:t>energy level can overlap some of the energy levels of another principal level.</a:t>
            </a:r>
          </a:p>
          <a:p>
            <a:pPr>
              <a:spcBef>
                <a:spcPts val="1200"/>
              </a:spcBef>
            </a:pPr>
            <a:r>
              <a:rPr lang="en-US" dirty="0"/>
              <a:t>Filling of atomic orbitals does not follow a simple pattern after the second energy level.  (E.G. the </a:t>
            </a:r>
            <a:r>
              <a:rPr lang="en-US" i="1" dirty="0"/>
              <a:t>4s</a:t>
            </a:r>
            <a:r>
              <a:rPr lang="en-US" dirty="0"/>
              <a:t> orbital is lower in energy than a </a:t>
            </a:r>
            <a:r>
              <a:rPr lang="en-US" i="1" dirty="0"/>
              <a:t>3d</a:t>
            </a:r>
            <a:r>
              <a:rPr lang="en-US" dirty="0"/>
              <a:t> orbital.)</a:t>
            </a:r>
          </a:p>
          <a:p>
            <a:endParaRPr lang="en-US" dirty="0"/>
          </a:p>
        </p:txBody>
      </p:sp>
      <p:sp>
        <p:nvSpPr>
          <p:cNvPr id="4" name="Slide Number Placeholder 3"/>
          <p:cNvSpPr>
            <a:spLocks noGrp="1"/>
          </p:cNvSpPr>
          <p:nvPr>
            <p:ph type="sldNum" sz="quarter" idx="12"/>
          </p:nvPr>
        </p:nvSpPr>
        <p:spPr/>
        <p:txBody>
          <a:bodyPr/>
          <a:lstStyle/>
          <a:p>
            <a:fld id="{B777C8B9-CD3F-4FA7-8C82-C47D9B812826}"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a:t>Pauli Exclusion Principle</a:t>
            </a:r>
          </a:p>
        </p:txBody>
      </p:sp>
      <p:sp>
        <p:nvSpPr>
          <p:cNvPr id="3" name="Content Placeholder 2"/>
          <p:cNvSpPr>
            <a:spLocks noGrp="1"/>
          </p:cNvSpPr>
          <p:nvPr>
            <p:ph idx="1"/>
          </p:nvPr>
        </p:nvSpPr>
        <p:spPr>
          <a:xfrm>
            <a:off x="457200" y="1154690"/>
            <a:ext cx="7467600" cy="4945063"/>
          </a:xfrm>
        </p:spPr>
        <p:txBody>
          <a:bodyPr>
            <a:normAutofit fontScale="85000" lnSpcReduction="20000"/>
          </a:bodyPr>
          <a:lstStyle/>
          <a:p>
            <a:pPr>
              <a:spcBef>
                <a:spcPts val="1200"/>
              </a:spcBef>
            </a:pPr>
            <a:r>
              <a:rPr lang="en-US" b="1" u="sng" dirty="0">
                <a:solidFill>
                  <a:srgbClr val="FFC000"/>
                </a:solidFill>
              </a:rPr>
              <a:t>Pauli exclusion principle:</a:t>
            </a:r>
            <a:r>
              <a:rPr lang="en-US" dirty="0"/>
              <a:t> an atomic orbital may describe at most two electrons, each with opposite spin direction</a:t>
            </a:r>
          </a:p>
          <a:p>
            <a:pPr>
              <a:spcBef>
                <a:spcPts val="1200"/>
              </a:spcBef>
            </a:pPr>
            <a:r>
              <a:rPr lang="en-US" dirty="0"/>
              <a:t>Each orbital (such as </a:t>
            </a:r>
            <a:r>
              <a:rPr lang="en-US" i="1" dirty="0"/>
              <a:t>s</a:t>
            </a:r>
            <a:r>
              <a:rPr lang="en-US" dirty="0"/>
              <a:t>) can be occupied by one or two electrons.</a:t>
            </a:r>
          </a:p>
          <a:p>
            <a:pPr>
              <a:spcBef>
                <a:spcPts val="1200"/>
              </a:spcBef>
            </a:pPr>
            <a:r>
              <a:rPr lang="en-US" dirty="0"/>
              <a:t>To occupy the same orbital, two electrons must have </a:t>
            </a:r>
            <a:r>
              <a:rPr lang="en-US" dirty="0">
                <a:solidFill>
                  <a:srgbClr val="FFC000"/>
                </a:solidFill>
              </a:rPr>
              <a:t>opposite spins</a:t>
            </a:r>
            <a:r>
              <a:rPr lang="en-US" dirty="0"/>
              <a:t> (paired clockwise and counterclockwise) .</a:t>
            </a:r>
          </a:p>
          <a:p>
            <a:pPr>
              <a:spcBef>
                <a:spcPts val="1200"/>
              </a:spcBef>
            </a:pPr>
            <a:r>
              <a:rPr lang="en-US" b="1" dirty="0">
                <a:solidFill>
                  <a:srgbClr val="FFC000"/>
                </a:solidFill>
              </a:rPr>
              <a:t>Spin</a:t>
            </a:r>
            <a:r>
              <a:rPr lang="en-US" dirty="0"/>
              <a:t> is an angular momentum of electrons and is usually thought of as clockwise or counterclockwise.</a:t>
            </a:r>
          </a:p>
          <a:p>
            <a:pPr>
              <a:spcBef>
                <a:spcPts val="1200"/>
              </a:spcBef>
            </a:pPr>
            <a:r>
              <a:rPr lang="en-US" dirty="0"/>
              <a:t>The spin of an electron is shown by up or down arrows (one arrow per electron).</a:t>
            </a:r>
          </a:p>
        </p:txBody>
      </p:sp>
      <p:sp>
        <p:nvSpPr>
          <p:cNvPr id="6" name="Slide Number Placeholder 5"/>
          <p:cNvSpPr>
            <a:spLocks noGrp="1"/>
          </p:cNvSpPr>
          <p:nvPr>
            <p:ph type="sldNum" sz="quarter" idx="12"/>
          </p:nvPr>
        </p:nvSpPr>
        <p:spPr/>
        <p:txBody>
          <a:bodyPr/>
          <a:lstStyle/>
          <a:p>
            <a:fld id="{B777C8B9-CD3F-4FA7-8C82-C47D9B812826}" type="slidenum">
              <a:rPr lang="en-US" smtClean="0"/>
              <a:pPr/>
              <a:t>17</a:t>
            </a:fld>
            <a:endParaRPr lang="en-US"/>
          </a:p>
        </p:txBody>
      </p:sp>
      <p:pic>
        <p:nvPicPr>
          <p:cNvPr id="2050" name="Picture 2" descr="Image result for aufbau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l="5720" t="51282" r="84575"/>
          <a:stretch/>
        </p:blipFill>
        <p:spPr bwMode="auto">
          <a:xfrm>
            <a:off x="7239000" y="5181600"/>
            <a:ext cx="533400"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38200"/>
          </a:xfrm>
        </p:spPr>
        <p:txBody>
          <a:bodyPr/>
          <a:lstStyle/>
          <a:p>
            <a:r>
              <a:rPr lang="en-US" dirty="0" err="1"/>
              <a:t>Hund’s</a:t>
            </a:r>
            <a:r>
              <a:rPr lang="en-US" dirty="0"/>
              <a:t> Rule</a:t>
            </a:r>
          </a:p>
        </p:txBody>
      </p:sp>
      <p:sp>
        <p:nvSpPr>
          <p:cNvPr id="3" name="Content Placeholder 2"/>
          <p:cNvSpPr>
            <a:spLocks noGrp="1"/>
          </p:cNvSpPr>
          <p:nvPr>
            <p:ph idx="1"/>
          </p:nvPr>
        </p:nvSpPr>
        <p:spPr>
          <a:xfrm>
            <a:off x="457200" y="990600"/>
            <a:ext cx="8001000" cy="5715000"/>
          </a:xfrm>
        </p:spPr>
        <p:txBody>
          <a:bodyPr>
            <a:normAutofit fontScale="85000" lnSpcReduction="20000"/>
          </a:bodyPr>
          <a:lstStyle/>
          <a:p>
            <a:pPr>
              <a:spcBef>
                <a:spcPts val="1200"/>
              </a:spcBef>
            </a:pPr>
            <a:r>
              <a:rPr lang="en-US" b="1" u="sng" dirty="0">
                <a:solidFill>
                  <a:srgbClr val="FFC000"/>
                </a:solidFill>
              </a:rPr>
              <a:t>Hund’s rule</a:t>
            </a:r>
            <a:r>
              <a:rPr lang="en-US" b="1" dirty="0">
                <a:solidFill>
                  <a:srgbClr val="FFC000"/>
                </a:solidFill>
              </a:rPr>
              <a:t>: </a:t>
            </a:r>
            <a:r>
              <a:rPr lang="en-US" dirty="0"/>
              <a:t>electrons occupy orbitals of the same energy in a way that makes the number of electrons with the same spin direction as large as possible</a:t>
            </a:r>
          </a:p>
          <a:p>
            <a:pPr>
              <a:spcBef>
                <a:spcPts val="1200"/>
              </a:spcBef>
            </a:pPr>
            <a:r>
              <a:rPr lang="en-US" dirty="0"/>
              <a:t>When you use the </a:t>
            </a:r>
            <a:r>
              <a:rPr lang="en-US" dirty="0" err="1"/>
              <a:t>aufbau</a:t>
            </a:r>
            <a:r>
              <a:rPr lang="en-US" dirty="0"/>
              <a:t> diagram to determine how electrons occupy orbitals of equal energy, </a:t>
            </a:r>
            <a:r>
              <a:rPr lang="en-US" i="1" dirty="0">
                <a:solidFill>
                  <a:schemeClr val="accent3"/>
                </a:solidFill>
              </a:rPr>
              <a:t>one electron enters each orbital until all              the orbitals contain one electron with                  the same spin direction</a:t>
            </a:r>
            <a:r>
              <a:rPr lang="en-US" dirty="0"/>
              <a:t>. </a:t>
            </a:r>
          </a:p>
          <a:p>
            <a:pPr>
              <a:spcBef>
                <a:spcPts val="1200"/>
              </a:spcBef>
            </a:pPr>
            <a:r>
              <a:rPr lang="en-US" dirty="0"/>
              <a:t>Electrons of the opposite spin are not           added until </a:t>
            </a:r>
            <a:r>
              <a:rPr lang="en-US" b="1" u="sng" dirty="0"/>
              <a:t>each</a:t>
            </a:r>
            <a:r>
              <a:rPr lang="en-US" dirty="0"/>
              <a:t> orbital at that sublevel             has one electron.</a:t>
            </a:r>
          </a:p>
          <a:p>
            <a:pPr>
              <a:spcBef>
                <a:spcPts val="1200"/>
              </a:spcBef>
            </a:pPr>
            <a:r>
              <a:rPr lang="en-US" dirty="0"/>
              <a:t>Second electrons then occupy each orbital so that their spins are paired with the first electron in the orbital. Thus each orbital can eventually have two electrons with paired spins. </a:t>
            </a:r>
          </a:p>
        </p:txBody>
      </p:sp>
      <p:sp>
        <p:nvSpPr>
          <p:cNvPr id="5" name="Slide Number Placeholder 4"/>
          <p:cNvSpPr>
            <a:spLocks noGrp="1"/>
          </p:cNvSpPr>
          <p:nvPr>
            <p:ph type="sldNum" sz="quarter" idx="12"/>
          </p:nvPr>
        </p:nvSpPr>
        <p:spPr/>
        <p:txBody>
          <a:bodyPr/>
          <a:lstStyle/>
          <a:p>
            <a:fld id="{B777C8B9-CD3F-4FA7-8C82-C47D9B812826}" type="slidenum">
              <a:rPr lang="en-US" smtClean="0"/>
              <a:pPr/>
              <a:t>18</a:t>
            </a:fld>
            <a:endParaRPr lang="en-US"/>
          </a:p>
        </p:txBody>
      </p:sp>
      <p:pic>
        <p:nvPicPr>
          <p:cNvPr id="1026" name="Picture 2" descr="Image result for aufbau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l="70023" t="2564" r="861" b="57479"/>
          <a:stretch/>
        </p:blipFill>
        <p:spPr bwMode="auto">
          <a:xfrm>
            <a:off x="6934200" y="4328742"/>
            <a:ext cx="1600200" cy="593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ufbau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l="19011" t="50427" r="51874" b="3418"/>
          <a:stretch/>
        </p:blipFill>
        <p:spPr bwMode="auto">
          <a:xfrm>
            <a:off x="6902011" y="3185620"/>
            <a:ext cx="1600201" cy="685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C000"/>
                </a:solidFill>
                <a:sym typeface="Wingdings" panose="05000000000000000000" pitchFamily="2" charset="2"/>
              </a:rPr>
              <a:t></a:t>
            </a:r>
            <a:r>
              <a:rPr lang="en-US" dirty="0"/>
              <a:t> </a:t>
            </a:r>
          </a:p>
        </p:txBody>
      </p:sp>
      <p:sp>
        <p:nvSpPr>
          <p:cNvPr id="3" name="Content Placeholder 2"/>
          <p:cNvSpPr>
            <a:spLocks noGrp="1"/>
          </p:cNvSpPr>
          <p:nvPr>
            <p:ph idx="1"/>
          </p:nvPr>
        </p:nvSpPr>
        <p:spPr>
          <a:xfrm>
            <a:off x="457200" y="1600200"/>
            <a:ext cx="8229600" cy="4525963"/>
          </a:xfrm>
        </p:spPr>
        <p:txBody>
          <a:bodyPr/>
          <a:lstStyle/>
          <a:p>
            <a:r>
              <a:rPr lang="en-US" dirty="0"/>
              <a:t>What is an electron configuration?</a:t>
            </a:r>
          </a:p>
          <a:p>
            <a:r>
              <a:rPr lang="en-US" sz="3200" dirty="0"/>
              <a:t>What does the </a:t>
            </a:r>
            <a:r>
              <a:rPr lang="en-US" sz="3200" dirty="0" err="1"/>
              <a:t>aufbau</a:t>
            </a:r>
            <a:r>
              <a:rPr lang="en-US" sz="3200" dirty="0"/>
              <a:t> principle tell us about electron configurations?</a:t>
            </a:r>
          </a:p>
          <a:p>
            <a:r>
              <a:rPr lang="en-US" dirty="0"/>
              <a:t>According to Hund’s rule, how are electrons added to orbitals?</a:t>
            </a:r>
          </a:p>
        </p:txBody>
      </p:sp>
      <p:sp>
        <p:nvSpPr>
          <p:cNvPr id="4" name="Slide Number Placeholder 3"/>
          <p:cNvSpPr>
            <a:spLocks noGrp="1"/>
          </p:cNvSpPr>
          <p:nvPr>
            <p:ph type="sldNum" sz="quarter" idx="12"/>
          </p:nvPr>
        </p:nvSpPr>
        <p:spPr/>
        <p:txBody>
          <a:bodyPr/>
          <a:lstStyle/>
          <a:p>
            <a:fld id="{B777C8B9-CD3F-4FA7-8C82-C47D9B812826}" type="slidenum">
              <a:rPr lang="en-US" smtClean="0"/>
              <a:pPr/>
              <a:t>19</a:t>
            </a:fld>
            <a:endParaRPr lang="en-US"/>
          </a:p>
        </p:txBody>
      </p:sp>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8775"/>
            <a:ext cx="14636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32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idx="1"/>
          </p:nvPr>
        </p:nvSpPr>
        <p:spPr>
          <a:xfrm>
            <a:off x="228600" y="1600200"/>
            <a:ext cx="8686800" cy="4525963"/>
          </a:xfrm>
        </p:spPr>
        <p:txBody>
          <a:bodyPr>
            <a:normAutofit lnSpcReduction="10000"/>
          </a:bodyPr>
          <a:lstStyle/>
          <a:p>
            <a:r>
              <a:rPr lang="en-US" dirty="0"/>
              <a:t>Watch crash course clip:</a:t>
            </a:r>
          </a:p>
          <a:p>
            <a:pPr lvl="1"/>
            <a:r>
              <a:rPr lang="en-US" sz="2400" dirty="0">
                <a:hlinkClick r:id="rId2"/>
              </a:rPr>
              <a:t>Crash Course Clip </a:t>
            </a:r>
            <a:endParaRPr lang="en-US" sz="2400" dirty="0"/>
          </a:p>
          <a:p>
            <a:r>
              <a:rPr lang="en-US" dirty="0"/>
              <a:t>Answer the following questions:</a:t>
            </a:r>
          </a:p>
          <a:p>
            <a:pPr lvl="1"/>
            <a:r>
              <a:rPr lang="en-US" dirty="0"/>
              <a:t>1. Newlands compared the periodic table to what?</a:t>
            </a:r>
          </a:p>
          <a:p>
            <a:pPr lvl="1"/>
            <a:r>
              <a:rPr lang="en-US" dirty="0"/>
              <a:t>2. Energy given off by electrons is called what?</a:t>
            </a:r>
          </a:p>
          <a:p>
            <a:pPr lvl="1"/>
            <a:r>
              <a:rPr lang="en-US" dirty="0"/>
              <a:t>3. Electrons are better described as what?</a:t>
            </a:r>
          </a:p>
          <a:p>
            <a:pPr lvl="1"/>
            <a:r>
              <a:rPr lang="en-US" dirty="0"/>
              <a:t>4. Electrons exist in what?</a:t>
            </a:r>
          </a:p>
          <a:p>
            <a:pPr lvl="1"/>
            <a:r>
              <a:rPr lang="en-US" dirty="0"/>
              <a:t>5. How many different orbitals exist?  What are they?</a:t>
            </a:r>
          </a:p>
          <a:p>
            <a:pPr lvl="1"/>
            <a:r>
              <a:rPr lang="en-US" dirty="0"/>
              <a:t>6. What is an electron configuration?</a:t>
            </a:r>
          </a:p>
          <a:p>
            <a:pPr lvl="1"/>
            <a:r>
              <a:rPr lang="en-US" dirty="0"/>
              <a:t>7. On your periodic table, label the orbitals.</a:t>
            </a:r>
          </a:p>
        </p:txBody>
      </p:sp>
      <p:sp>
        <p:nvSpPr>
          <p:cNvPr id="4" name="Slide Number Placeholder 3"/>
          <p:cNvSpPr>
            <a:spLocks noGrp="1"/>
          </p:cNvSpPr>
          <p:nvPr>
            <p:ph type="sldNum" sz="quarter" idx="12"/>
          </p:nvPr>
        </p:nvSpPr>
        <p:spPr/>
        <p:txBody>
          <a:bodyPr/>
          <a:lstStyle/>
          <a:p>
            <a:fld id="{B777C8B9-CD3F-4FA7-8C82-C47D9B812826}" type="slidenum">
              <a:rPr lang="en-US" smtClean="0"/>
              <a:pPr/>
              <a:t>2</a:t>
            </a:fld>
            <a:endParaRPr lang="en-US"/>
          </a:p>
        </p:txBody>
      </p:sp>
    </p:spTree>
    <p:extLst>
      <p:ext uri="{BB962C8B-B14F-4D97-AF65-F5344CB8AC3E}">
        <p14:creationId xmlns:p14="http://schemas.microsoft.com/office/powerpoint/2010/main" val="197128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a:t>Electron Configurations</a:t>
            </a:r>
          </a:p>
        </p:txBody>
      </p:sp>
      <p:sp>
        <p:nvSpPr>
          <p:cNvPr id="3" name="Content Placeholder 2"/>
          <p:cNvSpPr>
            <a:spLocks noGrp="1"/>
          </p:cNvSpPr>
          <p:nvPr>
            <p:ph idx="1"/>
          </p:nvPr>
        </p:nvSpPr>
        <p:spPr>
          <a:xfrm>
            <a:off x="457200" y="990600"/>
            <a:ext cx="8001000" cy="5562600"/>
          </a:xfrm>
        </p:spPr>
        <p:txBody>
          <a:bodyPr>
            <a:noAutofit/>
          </a:bodyPr>
          <a:lstStyle/>
          <a:p>
            <a:pPr>
              <a:spcBef>
                <a:spcPts val="1200"/>
              </a:spcBef>
            </a:pPr>
            <a:r>
              <a:rPr lang="en-US" sz="2800" dirty="0"/>
              <a:t>To write out electron configurations we use shorthand method.</a:t>
            </a:r>
          </a:p>
          <a:p>
            <a:pPr marL="962406" lvl="1" indent="-514350">
              <a:spcBef>
                <a:spcPts val="1200"/>
              </a:spcBef>
              <a:buFont typeface="+mj-lt"/>
              <a:buAutoNum type="arabicPeriod"/>
            </a:pPr>
            <a:r>
              <a:rPr lang="en-US" sz="2800" dirty="0"/>
              <a:t>Start with the primary energy level (1, 2, 3, 4, etc.)</a:t>
            </a:r>
          </a:p>
          <a:p>
            <a:pPr marL="962406" lvl="1" indent="-514350">
              <a:spcBef>
                <a:spcPts val="1200"/>
              </a:spcBef>
              <a:buFont typeface="+mj-lt"/>
              <a:buAutoNum type="arabicPeriod"/>
            </a:pPr>
            <a:r>
              <a:rPr lang="en-US" sz="2800" dirty="0"/>
              <a:t>Add the sublevel (</a:t>
            </a:r>
            <a:r>
              <a:rPr lang="en-US" sz="2800" i="1" dirty="0"/>
              <a:t>s, p, d, f</a:t>
            </a:r>
            <a:r>
              <a:rPr lang="en-US" sz="2800" dirty="0"/>
              <a:t>)</a:t>
            </a:r>
          </a:p>
          <a:p>
            <a:pPr marL="962406" lvl="1" indent="-514350">
              <a:spcBef>
                <a:spcPts val="1200"/>
              </a:spcBef>
              <a:buFont typeface="+mj-lt"/>
              <a:buAutoNum type="arabicPeriod"/>
            </a:pPr>
            <a:r>
              <a:rPr lang="en-US" sz="2800" dirty="0"/>
              <a:t>Lastly, add the number of electrons in that sublevel as a superscript number after the sublevel.</a:t>
            </a:r>
          </a:p>
        </p:txBody>
      </p:sp>
      <p:sp>
        <p:nvSpPr>
          <p:cNvPr id="4" name="Slide Number Placeholder 3"/>
          <p:cNvSpPr>
            <a:spLocks noGrp="1"/>
          </p:cNvSpPr>
          <p:nvPr>
            <p:ph type="sldNum" sz="quarter" idx="12"/>
          </p:nvPr>
        </p:nvSpPr>
        <p:spPr/>
        <p:txBody>
          <a:bodyPr/>
          <a:lstStyle/>
          <a:p>
            <a:fld id="{B777C8B9-CD3F-4FA7-8C82-C47D9B812826}"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a:t>Electron Configurations</a:t>
            </a:r>
          </a:p>
        </p:txBody>
      </p:sp>
      <p:sp>
        <p:nvSpPr>
          <p:cNvPr id="3" name="Content Placeholder 2"/>
          <p:cNvSpPr>
            <a:spLocks noGrp="1"/>
          </p:cNvSpPr>
          <p:nvPr>
            <p:ph idx="1"/>
          </p:nvPr>
        </p:nvSpPr>
        <p:spPr>
          <a:xfrm>
            <a:off x="457200" y="990600"/>
            <a:ext cx="8001000" cy="5562600"/>
          </a:xfrm>
        </p:spPr>
        <p:txBody>
          <a:bodyPr>
            <a:noAutofit/>
          </a:bodyPr>
          <a:lstStyle/>
          <a:p>
            <a:pPr>
              <a:spcBef>
                <a:spcPts val="1200"/>
              </a:spcBef>
            </a:pPr>
            <a:r>
              <a:rPr lang="en-US" sz="2800" dirty="0"/>
              <a:t>Hydrogen, with one electron in a 1</a:t>
            </a:r>
            <a:r>
              <a:rPr lang="en-US" sz="2800" i="1" dirty="0"/>
              <a:t>s</a:t>
            </a:r>
            <a:r>
              <a:rPr lang="en-US" sz="2800" dirty="0"/>
              <a:t> orbital, is written 1</a:t>
            </a:r>
            <a:r>
              <a:rPr lang="en-US" sz="2800" i="1" dirty="0"/>
              <a:t>s</a:t>
            </a:r>
            <a:r>
              <a:rPr lang="en-US" sz="2800" baseline="30000" dirty="0"/>
              <a:t>1</a:t>
            </a:r>
            <a:r>
              <a:rPr lang="en-US" sz="2800" dirty="0"/>
              <a:t>.</a:t>
            </a:r>
          </a:p>
          <a:p>
            <a:pPr>
              <a:spcBef>
                <a:spcPts val="1200"/>
              </a:spcBef>
            </a:pPr>
            <a:r>
              <a:rPr lang="en-US" sz="2800" dirty="0"/>
              <a:t>Oxygen, with two electrons in a 1</a:t>
            </a:r>
            <a:r>
              <a:rPr lang="en-US" sz="2800" i="1" dirty="0"/>
              <a:t>s</a:t>
            </a:r>
            <a:r>
              <a:rPr lang="en-US" sz="2800" dirty="0"/>
              <a:t> orbital, two electrons in a 2</a:t>
            </a:r>
            <a:r>
              <a:rPr lang="en-US" sz="2800" i="1" dirty="0"/>
              <a:t>s</a:t>
            </a:r>
            <a:r>
              <a:rPr lang="en-US" sz="2800" dirty="0"/>
              <a:t> orbital, and four electrons in 2</a:t>
            </a:r>
            <a:r>
              <a:rPr lang="en-US" sz="2800" i="1" dirty="0"/>
              <a:t>p</a:t>
            </a:r>
            <a:r>
              <a:rPr lang="en-US" sz="2800" dirty="0"/>
              <a:t> orbitals, is written 1</a:t>
            </a:r>
            <a:r>
              <a:rPr lang="en-US" sz="2800" i="1" dirty="0"/>
              <a:t>s</a:t>
            </a:r>
            <a:r>
              <a:rPr lang="en-US" sz="2800" baseline="30000" dirty="0"/>
              <a:t>2</a:t>
            </a:r>
            <a:r>
              <a:rPr lang="en-US" sz="2800" dirty="0"/>
              <a:t>2</a:t>
            </a:r>
            <a:r>
              <a:rPr lang="en-US" sz="2800" i="1" dirty="0"/>
              <a:t>s</a:t>
            </a:r>
            <a:r>
              <a:rPr lang="en-US" sz="2800" baseline="30000" dirty="0"/>
              <a:t>2</a:t>
            </a:r>
            <a:r>
              <a:rPr lang="en-US" sz="2800" dirty="0"/>
              <a:t>2</a:t>
            </a:r>
            <a:r>
              <a:rPr lang="en-US" sz="2800" i="1" dirty="0"/>
              <a:t>p</a:t>
            </a:r>
            <a:r>
              <a:rPr lang="en-US" sz="2800" baseline="30000" dirty="0"/>
              <a:t>4</a:t>
            </a:r>
            <a:r>
              <a:rPr lang="en-US" sz="2800" dirty="0"/>
              <a:t>.</a:t>
            </a:r>
          </a:p>
          <a:p>
            <a:pPr>
              <a:spcBef>
                <a:spcPts val="1200"/>
              </a:spcBef>
            </a:pPr>
            <a:r>
              <a:rPr lang="en-US" sz="2800" dirty="0"/>
              <a:t>The </a:t>
            </a:r>
            <a:r>
              <a:rPr lang="en-US" sz="2800" i="1" dirty="0">
                <a:solidFill>
                  <a:srgbClr val="FFC000"/>
                </a:solidFill>
              </a:rPr>
              <a:t>sum of the superscripts </a:t>
            </a:r>
            <a:r>
              <a:rPr lang="en-US" sz="2800" dirty="0"/>
              <a:t>equals the </a:t>
            </a:r>
            <a:r>
              <a:rPr lang="en-US" sz="2800" i="1" dirty="0">
                <a:solidFill>
                  <a:schemeClr val="accent3"/>
                </a:solidFill>
              </a:rPr>
              <a:t>number of electrons</a:t>
            </a:r>
            <a:r>
              <a:rPr lang="en-US" sz="2800" dirty="0"/>
              <a:t> in the atom.</a:t>
            </a:r>
          </a:p>
        </p:txBody>
      </p:sp>
      <p:sp>
        <p:nvSpPr>
          <p:cNvPr id="4" name="Slide Number Placeholder 3"/>
          <p:cNvSpPr>
            <a:spLocks noGrp="1"/>
          </p:cNvSpPr>
          <p:nvPr>
            <p:ph type="sldNum" sz="quarter" idx="12"/>
          </p:nvPr>
        </p:nvSpPr>
        <p:spPr/>
        <p:txBody>
          <a:bodyPr/>
          <a:lstStyle/>
          <a:p>
            <a:fld id="{B777C8B9-CD3F-4FA7-8C82-C47D9B812826}" type="slidenum">
              <a:rPr lang="en-US" smtClean="0"/>
              <a:pPr/>
              <a:t>21</a:t>
            </a:fld>
            <a:endParaRPr lang="en-US"/>
          </a:p>
        </p:txBody>
      </p:sp>
    </p:spTree>
    <p:extLst>
      <p:ext uri="{BB962C8B-B14F-4D97-AF65-F5344CB8AC3E}">
        <p14:creationId xmlns:p14="http://schemas.microsoft.com/office/powerpoint/2010/main" val="247706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D25B4A-C038-400E-A9D4-BA07D8FBD908}"/>
              </a:ext>
            </a:extLst>
          </p:cNvPr>
          <p:cNvSpPr>
            <a:spLocks noGrp="1"/>
          </p:cNvSpPr>
          <p:nvPr>
            <p:ph type="title"/>
          </p:nvPr>
        </p:nvSpPr>
        <p:spPr/>
        <p:txBody>
          <a:bodyPr/>
          <a:lstStyle/>
          <a:p>
            <a:r>
              <a:rPr lang="en-US" dirty="0"/>
              <a:t>Electron Configurations</a:t>
            </a:r>
          </a:p>
        </p:txBody>
      </p:sp>
      <p:sp>
        <p:nvSpPr>
          <p:cNvPr id="6" name="Content Placeholder 5">
            <a:extLst>
              <a:ext uri="{FF2B5EF4-FFF2-40B4-BE49-F238E27FC236}">
                <a16:creationId xmlns:a16="http://schemas.microsoft.com/office/drawing/2014/main" id="{7F708F5D-35BD-4E6F-A974-0D523BF671E6}"/>
              </a:ext>
            </a:extLst>
          </p:cNvPr>
          <p:cNvSpPr>
            <a:spLocks noGrp="1"/>
          </p:cNvSpPr>
          <p:nvPr>
            <p:ph sz="half" idx="1"/>
          </p:nvPr>
        </p:nvSpPr>
        <p:spPr>
          <a:xfrm>
            <a:off x="457199" y="1501776"/>
            <a:ext cx="4143373" cy="4624388"/>
          </a:xfrm>
        </p:spPr>
        <p:txBody>
          <a:bodyPr/>
          <a:lstStyle/>
          <a:p>
            <a:pPr marL="36576" indent="0">
              <a:buNone/>
            </a:pPr>
            <a:r>
              <a:rPr lang="en-US" dirty="0">
                <a:ln>
                  <a:solidFill>
                    <a:srgbClr val="FFFFFF"/>
                  </a:solidFill>
                </a:ln>
                <a:solidFill>
                  <a:srgbClr val="6600CC"/>
                </a:solidFill>
              </a:rPr>
              <a:t>Purple</a:t>
            </a:r>
            <a:r>
              <a:rPr lang="en-US" dirty="0"/>
              <a:t> = </a:t>
            </a:r>
          </a:p>
          <a:p>
            <a:pPr marL="36576" indent="0">
              <a:buNone/>
            </a:pPr>
            <a:r>
              <a:rPr lang="en-US" dirty="0"/>
              <a:t>  1 orbital, 2 electrons</a:t>
            </a:r>
          </a:p>
          <a:p>
            <a:pPr marL="36576" indent="0">
              <a:buNone/>
            </a:pPr>
            <a:r>
              <a:rPr lang="en-US" dirty="0">
                <a:ln>
                  <a:solidFill>
                    <a:srgbClr val="FFFFFF"/>
                  </a:solidFill>
                </a:ln>
                <a:solidFill>
                  <a:srgbClr val="33CC33"/>
                </a:solidFill>
              </a:rPr>
              <a:t>Green</a:t>
            </a:r>
            <a:r>
              <a:rPr lang="en-US" dirty="0"/>
              <a:t> =</a:t>
            </a:r>
          </a:p>
          <a:p>
            <a:pPr marL="36576" indent="0">
              <a:buNone/>
            </a:pPr>
            <a:r>
              <a:rPr lang="en-US" dirty="0"/>
              <a:t>  3 orbitals, 6 electrons</a:t>
            </a:r>
          </a:p>
          <a:p>
            <a:pPr marL="36576" indent="0">
              <a:buNone/>
            </a:pPr>
            <a:r>
              <a:rPr lang="en-US" dirty="0">
                <a:ln>
                  <a:solidFill>
                    <a:srgbClr val="FFFFFF"/>
                  </a:solidFill>
                </a:ln>
                <a:solidFill>
                  <a:srgbClr val="FF0000"/>
                </a:solidFill>
              </a:rPr>
              <a:t>Red</a:t>
            </a:r>
            <a:r>
              <a:rPr lang="en-US" dirty="0"/>
              <a:t> =</a:t>
            </a:r>
          </a:p>
          <a:p>
            <a:pPr marL="36576" indent="0">
              <a:buNone/>
            </a:pPr>
            <a:r>
              <a:rPr lang="en-US" dirty="0"/>
              <a:t>  5 orbitals, 10 electrons</a:t>
            </a:r>
          </a:p>
          <a:p>
            <a:pPr marL="36576" indent="0">
              <a:buNone/>
            </a:pPr>
            <a:r>
              <a:rPr lang="en-US" dirty="0">
                <a:ln>
                  <a:solidFill>
                    <a:srgbClr val="FFFFFF"/>
                  </a:solidFill>
                </a:ln>
                <a:solidFill>
                  <a:srgbClr val="0000CC"/>
                </a:solidFill>
              </a:rPr>
              <a:t>Blue</a:t>
            </a:r>
            <a:r>
              <a:rPr lang="en-US" dirty="0"/>
              <a:t> =</a:t>
            </a:r>
          </a:p>
          <a:p>
            <a:pPr marL="36576" indent="0">
              <a:buNone/>
            </a:pPr>
            <a:r>
              <a:rPr lang="en-US" dirty="0"/>
              <a:t>  7 orbitals, 14 electrons</a:t>
            </a:r>
          </a:p>
        </p:txBody>
      </p:sp>
      <p:sp>
        <p:nvSpPr>
          <p:cNvPr id="7" name="Content Placeholder 6">
            <a:extLst>
              <a:ext uri="{FF2B5EF4-FFF2-40B4-BE49-F238E27FC236}">
                <a16:creationId xmlns:a16="http://schemas.microsoft.com/office/drawing/2014/main" id="{01D7B2F2-6256-4E51-9936-E0A19FF52496}"/>
              </a:ext>
            </a:extLst>
          </p:cNvPr>
          <p:cNvSpPr>
            <a:spLocks noGrp="1"/>
          </p:cNvSpPr>
          <p:nvPr>
            <p:ph sz="half" idx="2"/>
          </p:nvPr>
        </p:nvSpPr>
        <p:spPr>
          <a:xfrm>
            <a:off x="4600574" y="1600200"/>
            <a:ext cx="3324225" cy="4525963"/>
          </a:xfrm>
        </p:spPr>
        <p:txBody>
          <a:bodyPr/>
          <a:lstStyle/>
          <a:p>
            <a:endParaRPr lang="en-US"/>
          </a:p>
        </p:txBody>
      </p:sp>
      <p:sp>
        <p:nvSpPr>
          <p:cNvPr id="2" name="Slide Number Placeholder 1"/>
          <p:cNvSpPr>
            <a:spLocks noGrp="1"/>
          </p:cNvSpPr>
          <p:nvPr>
            <p:ph type="sldNum" sz="quarter" idx="12"/>
          </p:nvPr>
        </p:nvSpPr>
        <p:spPr/>
        <p:txBody>
          <a:bodyPr/>
          <a:lstStyle/>
          <a:p>
            <a:fld id="{B777C8B9-CD3F-4FA7-8C82-C47D9B812826}" type="slidenum">
              <a:rPr lang="en-US" smtClean="0"/>
              <a:pPr/>
              <a:t>22</a:t>
            </a:fld>
            <a:endParaRPr lang="en-US"/>
          </a:p>
        </p:txBody>
      </p:sp>
      <p:pic>
        <p:nvPicPr>
          <p:cNvPr id="4" name="Picture 3">
            <a:extLst>
              <a:ext uri="{FF2B5EF4-FFF2-40B4-BE49-F238E27FC236}">
                <a16:creationId xmlns:a16="http://schemas.microsoft.com/office/drawing/2014/main" id="{AEDDB2F9-8FF2-4AB3-960E-B2D959390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575" y="1501775"/>
            <a:ext cx="4543425" cy="4624388"/>
          </a:xfrm>
          <a:prstGeom prst="rect">
            <a:avLst/>
          </a:prstGeom>
        </p:spPr>
      </p:pic>
    </p:spTree>
    <p:extLst>
      <p:ext uri="{BB962C8B-B14F-4D97-AF65-F5344CB8AC3E}">
        <p14:creationId xmlns:p14="http://schemas.microsoft.com/office/powerpoint/2010/main" val="3506328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821A0C-D6D3-4841-8E33-235D75DB1F7B}"/>
              </a:ext>
            </a:extLst>
          </p:cNvPr>
          <p:cNvSpPr>
            <a:spLocks noGrp="1"/>
          </p:cNvSpPr>
          <p:nvPr>
            <p:ph type="title"/>
          </p:nvPr>
        </p:nvSpPr>
        <p:spPr>
          <a:xfrm>
            <a:off x="457200" y="274638"/>
            <a:ext cx="7467600" cy="563562"/>
          </a:xfrm>
        </p:spPr>
        <p:txBody>
          <a:bodyPr>
            <a:normAutofit fontScale="90000"/>
          </a:bodyPr>
          <a:lstStyle/>
          <a:p>
            <a:r>
              <a:rPr lang="en-US" dirty="0"/>
              <a:t>Electron Configurations</a:t>
            </a:r>
          </a:p>
        </p:txBody>
      </p:sp>
      <p:sp>
        <p:nvSpPr>
          <p:cNvPr id="7" name="Content Placeholder 6">
            <a:extLst>
              <a:ext uri="{FF2B5EF4-FFF2-40B4-BE49-F238E27FC236}">
                <a16:creationId xmlns:a16="http://schemas.microsoft.com/office/drawing/2014/main" id="{6A88753B-AC7D-408B-BE45-F9BF20A713C8}"/>
              </a:ext>
            </a:extLst>
          </p:cNvPr>
          <p:cNvSpPr>
            <a:spLocks noGrp="1"/>
          </p:cNvSpPr>
          <p:nvPr>
            <p:ph idx="1"/>
          </p:nvPr>
        </p:nvSpPr>
        <p:spPr>
          <a:xfrm>
            <a:off x="457200" y="838200"/>
            <a:ext cx="7467600" cy="5287963"/>
          </a:xfrm>
        </p:spPr>
        <p:txBody>
          <a:bodyPr>
            <a:normAutofit fontScale="92500" lnSpcReduction="10000"/>
          </a:bodyPr>
          <a:lstStyle/>
          <a:p>
            <a:r>
              <a:rPr lang="en-US" dirty="0"/>
              <a:t>When we fill the </a:t>
            </a:r>
            <a:r>
              <a:rPr lang="en-US" dirty="0" err="1"/>
              <a:t>aufbau</a:t>
            </a:r>
            <a:r>
              <a:rPr lang="en-US" dirty="0"/>
              <a:t> diagram, we want to look at how many electrons in an orbital level are unpaired.  These unpaired electrons are what determines how atoms bond with each other.</a:t>
            </a:r>
          </a:p>
          <a:p>
            <a:r>
              <a:rPr lang="en-US" dirty="0"/>
              <a:t>In which of the following diagrams is the </a:t>
            </a:r>
            <a:r>
              <a:rPr lang="en-US" dirty="0" err="1"/>
              <a:t>aufbau</a:t>
            </a:r>
            <a:r>
              <a:rPr lang="en-US" dirty="0"/>
              <a:t> principle violated? Hund’s Rule?</a:t>
            </a:r>
          </a:p>
          <a:p>
            <a:endParaRPr lang="en-US" dirty="0"/>
          </a:p>
          <a:p>
            <a:endParaRPr lang="en-US" dirty="0"/>
          </a:p>
          <a:p>
            <a:endParaRPr lang="en-US" dirty="0"/>
          </a:p>
          <a:p>
            <a:r>
              <a:rPr lang="en-US" dirty="0"/>
              <a:t>How many unpaired electrons are there in c) and d)?</a:t>
            </a:r>
          </a:p>
          <a:p>
            <a:endParaRPr lang="en-US" dirty="0"/>
          </a:p>
        </p:txBody>
      </p:sp>
      <p:sp>
        <p:nvSpPr>
          <p:cNvPr id="5" name="Slide Number Placeholder 4">
            <a:extLst>
              <a:ext uri="{FF2B5EF4-FFF2-40B4-BE49-F238E27FC236}">
                <a16:creationId xmlns:a16="http://schemas.microsoft.com/office/drawing/2014/main" id="{2C2F9C79-BC27-4604-BD98-EA95DB666A30}"/>
              </a:ext>
            </a:extLst>
          </p:cNvPr>
          <p:cNvSpPr>
            <a:spLocks noGrp="1"/>
          </p:cNvSpPr>
          <p:nvPr>
            <p:ph type="sldNum" sz="quarter" idx="12"/>
          </p:nvPr>
        </p:nvSpPr>
        <p:spPr/>
        <p:txBody>
          <a:bodyPr/>
          <a:lstStyle/>
          <a:p>
            <a:fld id="{B777C8B9-CD3F-4FA7-8C82-C47D9B812826}" type="slidenum">
              <a:rPr lang="en-US" smtClean="0"/>
              <a:pPr/>
              <a:t>23</a:t>
            </a:fld>
            <a:endParaRPr lang="en-US"/>
          </a:p>
        </p:txBody>
      </p:sp>
      <p:pic>
        <p:nvPicPr>
          <p:cNvPr id="1026" name="Picture 2" descr="https://i.stack.imgur.com/qUoh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630" y="3810000"/>
            <a:ext cx="4396740"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792162"/>
          </a:xfrm>
        </p:spPr>
        <p:txBody>
          <a:bodyPr>
            <a:normAutofit fontScale="90000"/>
          </a:bodyPr>
          <a:lstStyle/>
          <a:p>
            <a:r>
              <a:rPr lang="en-US" dirty="0" err="1"/>
              <a:t>Hund’s</a:t>
            </a:r>
            <a:r>
              <a:rPr lang="en-US" dirty="0"/>
              <a:t> Rule</a:t>
            </a:r>
          </a:p>
        </p:txBody>
      </p:sp>
      <p:sp>
        <p:nvSpPr>
          <p:cNvPr id="8" name="Content Placeholder 7"/>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fld id="{B777C8B9-CD3F-4FA7-8C82-C47D9B812826}" type="slidenum">
              <a:rPr lang="en-US" smtClean="0"/>
              <a:pPr/>
              <a:t>24</a:t>
            </a:fld>
            <a:endParaRPr lang="en-US"/>
          </a:p>
        </p:txBody>
      </p:sp>
      <p:pic>
        <p:nvPicPr>
          <p:cNvPr id="7" name="Picture 6" descr="http://images.slideplayer.com/28/9371133/slides/slide_8.jpg"/>
          <p:cNvPicPr>
            <a:picLocks noChangeAspect="1"/>
          </p:cNvPicPr>
          <p:nvPr/>
        </p:nvPicPr>
        <p:blipFill rotWithShape="1">
          <a:blip r:embed="rId2">
            <a:extLst>
              <a:ext uri="{28A0092B-C50C-407E-A947-70E740481C1C}">
                <a14:useLocalDpi xmlns:a14="http://schemas.microsoft.com/office/drawing/2010/main" val="0"/>
              </a:ext>
            </a:extLst>
          </a:blip>
          <a:srcRect l="13141" t="10469" r="15064" b="7052"/>
          <a:stretch/>
        </p:blipFill>
        <p:spPr bwMode="auto">
          <a:xfrm>
            <a:off x="1371600" y="1041534"/>
            <a:ext cx="5901316" cy="5084629"/>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C000"/>
                </a:solidFill>
                <a:sym typeface="Wingdings" panose="05000000000000000000" pitchFamily="2" charset="2"/>
              </a:rPr>
              <a:t></a:t>
            </a:r>
            <a:r>
              <a:rPr lang="en-US" dirty="0"/>
              <a:t>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777C8B9-CD3F-4FA7-8C82-C47D9B812826}" type="slidenum">
              <a:rPr lang="en-US" smtClean="0"/>
              <a:pPr/>
              <a:t>25</a:t>
            </a:fld>
            <a:endParaRPr lang="en-US"/>
          </a:p>
        </p:txBody>
      </p:sp>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8775"/>
            <a:ext cx="14636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Temp2.JPG">
            <a:extLst>
              <a:ext uri="{FF2B5EF4-FFF2-40B4-BE49-F238E27FC236}">
                <a16:creationId xmlns:a16="http://schemas.microsoft.com/office/drawing/2014/main" id="{9117DA28-E9CB-441A-A31F-F6146A605DA5}"/>
              </a:ext>
            </a:extLst>
          </p:cNvPr>
          <p:cNvPicPr>
            <a:picLocks noChangeAspect="1"/>
          </p:cNvPicPr>
          <p:nvPr/>
        </p:nvPicPr>
        <p:blipFill>
          <a:blip r:embed="rId4"/>
          <a:stretch>
            <a:fillRect/>
          </a:stretch>
        </p:blipFill>
        <p:spPr>
          <a:xfrm>
            <a:off x="693312" y="1371600"/>
            <a:ext cx="10431888" cy="3733800"/>
          </a:xfrm>
          <a:prstGeom prst="rect">
            <a:avLst/>
          </a:prstGeom>
          <a:effectLst>
            <a:outerShdw blurRad="76200" dir="13500000" sy="23000" kx="1200000" algn="br" rotWithShape="0">
              <a:prstClr val="black">
                <a:alpha val="20000"/>
              </a:prstClr>
            </a:outerShdw>
          </a:effectLst>
          <a:scene3d>
            <a:camera prst="perspectiveContrastingRightFacing"/>
            <a:lightRig rig="threePt" dir="t"/>
          </a:scene3d>
        </p:spPr>
      </p:pic>
    </p:spTree>
    <p:extLst>
      <p:ext uri="{BB962C8B-B14F-4D97-AF65-F5344CB8AC3E}">
        <p14:creationId xmlns:p14="http://schemas.microsoft.com/office/powerpoint/2010/main" val="11019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C000"/>
                </a:solidFill>
                <a:sym typeface="Wingdings" panose="05000000000000000000" pitchFamily="2" charset="2"/>
              </a:rPr>
              <a:t> Quiz!</a:t>
            </a:r>
            <a:endParaRPr lang="en-US" dirty="0"/>
          </a:p>
        </p:txBody>
      </p:sp>
      <p:sp>
        <p:nvSpPr>
          <p:cNvPr id="3" name="Content Placeholder 2"/>
          <p:cNvSpPr>
            <a:spLocks noGrp="1"/>
          </p:cNvSpPr>
          <p:nvPr>
            <p:ph idx="1"/>
          </p:nvPr>
        </p:nvSpPr>
        <p:spPr/>
        <p:txBody>
          <a:bodyPr>
            <a:normAutofit fontScale="92500" lnSpcReduction="10000"/>
          </a:bodyPr>
          <a:lstStyle/>
          <a:p>
            <a:r>
              <a:rPr lang="en-US" dirty="0"/>
              <a:t>On a </a:t>
            </a:r>
            <a:r>
              <a:rPr lang="en-US" b="1" dirty="0">
                <a:solidFill>
                  <a:srgbClr val="FFC000"/>
                </a:solidFill>
              </a:rPr>
              <a:t>separate sheet of paper, write electron configurations</a:t>
            </a:r>
            <a:r>
              <a:rPr lang="en-US" dirty="0"/>
              <a:t> for atoms of the following elements. Include your </a:t>
            </a:r>
            <a:r>
              <a:rPr lang="en-US" b="1" u="sng" dirty="0">
                <a:solidFill>
                  <a:srgbClr val="FFC000"/>
                </a:solidFill>
              </a:rPr>
              <a:t>name</a:t>
            </a:r>
            <a:r>
              <a:rPr lang="en-US" dirty="0"/>
              <a:t>, </a:t>
            </a:r>
            <a:r>
              <a:rPr lang="en-US" b="1" u="sng" dirty="0">
                <a:solidFill>
                  <a:srgbClr val="FFC000"/>
                </a:solidFill>
              </a:rPr>
              <a:t>date</a:t>
            </a:r>
            <a:r>
              <a:rPr lang="en-US" dirty="0"/>
              <a:t>, and </a:t>
            </a:r>
            <a:r>
              <a:rPr lang="en-US" b="1" u="sng" dirty="0">
                <a:solidFill>
                  <a:srgbClr val="FFC000"/>
                </a:solidFill>
              </a:rPr>
              <a:t>period</a:t>
            </a:r>
            <a:r>
              <a:rPr lang="en-US" dirty="0"/>
              <a:t>.</a:t>
            </a:r>
          </a:p>
          <a:p>
            <a:r>
              <a:rPr lang="en-US" dirty="0"/>
              <a:t>How many unpaired electrons does each atom have?</a:t>
            </a:r>
          </a:p>
          <a:p>
            <a:pPr marL="550926" indent="-514350">
              <a:buClr>
                <a:srgbClr val="FFC000"/>
              </a:buClr>
              <a:buFont typeface="+mj-lt"/>
              <a:buAutoNum type="arabicPeriod"/>
            </a:pPr>
            <a:r>
              <a:rPr lang="en-US" dirty="0">
                <a:solidFill>
                  <a:srgbClr val="FFC000"/>
                </a:solidFill>
              </a:rPr>
              <a:t>Argon</a:t>
            </a:r>
          </a:p>
          <a:p>
            <a:r>
              <a:rPr lang="en-US" dirty="0"/>
              <a:t>1s</a:t>
            </a:r>
            <a:r>
              <a:rPr lang="en-US" baseline="30000" dirty="0"/>
              <a:t>2</a:t>
            </a:r>
            <a:r>
              <a:rPr lang="en-US" dirty="0"/>
              <a:t>2s</a:t>
            </a:r>
            <a:r>
              <a:rPr lang="en-US" baseline="30000" dirty="0"/>
              <a:t>2</a:t>
            </a:r>
            <a:r>
              <a:rPr lang="en-US" dirty="0"/>
              <a:t>2p</a:t>
            </a:r>
            <a:r>
              <a:rPr lang="en-US" baseline="30000" dirty="0"/>
              <a:t>6</a:t>
            </a:r>
            <a:r>
              <a:rPr lang="en-US" dirty="0"/>
              <a:t>3s</a:t>
            </a:r>
            <a:r>
              <a:rPr lang="en-US" baseline="30000" dirty="0"/>
              <a:t>2</a:t>
            </a:r>
            <a:r>
              <a:rPr lang="en-US" dirty="0"/>
              <a:t>3p</a:t>
            </a:r>
            <a:r>
              <a:rPr lang="en-US" baseline="30000" dirty="0"/>
              <a:t>6</a:t>
            </a:r>
            <a:r>
              <a:rPr lang="en-US" dirty="0"/>
              <a:t>; no unpaired electrons</a:t>
            </a:r>
          </a:p>
          <a:p>
            <a:pPr marL="550926" indent="-514350">
              <a:buClr>
                <a:srgbClr val="FFC000"/>
              </a:buClr>
              <a:buFont typeface="+mj-lt"/>
              <a:buAutoNum type="arabicPeriod" startAt="2"/>
            </a:pPr>
            <a:r>
              <a:rPr lang="en-US" dirty="0">
                <a:solidFill>
                  <a:srgbClr val="FFC000"/>
                </a:solidFill>
              </a:rPr>
              <a:t>Sulfur</a:t>
            </a:r>
          </a:p>
          <a:p>
            <a:r>
              <a:rPr lang="en-US" dirty="0"/>
              <a:t>1s</a:t>
            </a:r>
            <a:r>
              <a:rPr lang="en-US" baseline="30000" dirty="0"/>
              <a:t>2</a:t>
            </a:r>
            <a:r>
              <a:rPr lang="en-US" dirty="0"/>
              <a:t>2s</a:t>
            </a:r>
            <a:r>
              <a:rPr lang="en-US" baseline="30000" dirty="0"/>
              <a:t>2</a:t>
            </a:r>
            <a:r>
              <a:rPr lang="en-US" dirty="0"/>
              <a:t>2p</a:t>
            </a:r>
            <a:r>
              <a:rPr lang="en-US" baseline="30000" dirty="0"/>
              <a:t>6</a:t>
            </a:r>
            <a:r>
              <a:rPr lang="en-US" dirty="0"/>
              <a:t>3s</a:t>
            </a:r>
            <a:r>
              <a:rPr lang="en-US" baseline="30000" dirty="0"/>
              <a:t>2</a:t>
            </a:r>
            <a:r>
              <a:rPr lang="en-US" dirty="0"/>
              <a:t>3p</a:t>
            </a:r>
            <a:r>
              <a:rPr lang="en-US" baseline="30000" dirty="0"/>
              <a:t>4</a:t>
            </a:r>
            <a:r>
              <a:rPr lang="en-US" dirty="0"/>
              <a:t>; two unpaired electrons</a:t>
            </a:r>
          </a:p>
        </p:txBody>
      </p:sp>
      <p:sp>
        <p:nvSpPr>
          <p:cNvPr id="4" name="Slide Number Placeholder 3"/>
          <p:cNvSpPr>
            <a:spLocks noGrp="1"/>
          </p:cNvSpPr>
          <p:nvPr>
            <p:ph type="sldNum" sz="quarter" idx="12"/>
          </p:nvPr>
        </p:nvSpPr>
        <p:spPr/>
        <p:txBody>
          <a:bodyPr/>
          <a:lstStyle/>
          <a:p>
            <a:fld id="{B777C8B9-CD3F-4FA7-8C82-C47D9B812826}" type="slidenum">
              <a:rPr lang="en-US" smtClean="0"/>
              <a:pPr/>
              <a:t>26</a:t>
            </a:fld>
            <a:endParaRPr lang="en-US"/>
          </a:p>
        </p:txBody>
      </p:sp>
      <p:pic>
        <p:nvPicPr>
          <p:cNvPr id="5" name="Content Placeholder 9">
            <a:extLst>
              <a:ext uri="{FF2B5EF4-FFF2-40B4-BE49-F238E27FC236}">
                <a16:creationId xmlns:a16="http://schemas.microsoft.com/office/drawing/2014/main" id="{BFEF03D5-11AF-4967-8B51-B671F5A7C3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8775"/>
            <a:ext cx="14636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a:t>Abbreviated Configurations</a:t>
            </a:r>
          </a:p>
        </p:txBody>
      </p:sp>
      <p:sp>
        <p:nvSpPr>
          <p:cNvPr id="3" name="Content Placeholder 2"/>
          <p:cNvSpPr>
            <a:spLocks noGrp="1"/>
          </p:cNvSpPr>
          <p:nvPr>
            <p:ph idx="1"/>
          </p:nvPr>
        </p:nvSpPr>
        <p:spPr>
          <a:xfrm>
            <a:off x="457200" y="1143000"/>
            <a:ext cx="8153400" cy="4983163"/>
          </a:xfrm>
        </p:spPr>
        <p:txBody>
          <a:bodyPr>
            <a:normAutofit lnSpcReduction="10000"/>
          </a:bodyPr>
          <a:lstStyle/>
          <a:p>
            <a:pPr>
              <a:spcBef>
                <a:spcPts val="1200"/>
              </a:spcBef>
            </a:pPr>
            <a:r>
              <a:rPr lang="en-US" sz="2800" dirty="0"/>
              <a:t>As we get to bigger atoms, the electron configuration gets longer.</a:t>
            </a:r>
          </a:p>
          <a:p>
            <a:pPr>
              <a:spcBef>
                <a:spcPts val="1200"/>
              </a:spcBef>
            </a:pPr>
            <a:r>
              <a:rPr lang="en-US" sz="2800" dirty="0"/>
              <a:t>For these larger atoms, we can write an </a:t>
            </a:r>
            <a:r>
              <a:rPr lang="en-US" sz="2800" b="1" dirty="0">
                <a:solidFill>
                  <a:srgbClr val="FFC000"/>
                </a:solidFill>
              </a:rPr>
              <a:t>abbreviated configuration</a:t>
            </a:r>
            <a:r>
              <a:rPr lang="en-US" sz="2800" dirty="0"/>
              <a:t> to save space.</a:t>
            </a:r>
          </a:p>
          <a:p>
            <a:pPr>
              <a:spcBef>
                <a:spcPts val="1200"/>
              </a:spcBef>
            </a:pPr>
            <a:r>
              <a:rPr lang="en-US" sz="2800" dirty="0"/>
              <a:t>For Na (sodium) the electron configuration is 1</a:t>
            </a:r>
            <a:r>
              <a:rPr lang="en-US" sz="2800" i="1" dirty="0"/>
              <a:t>s</a:t>
            </a:r>
            <a:r>
              <a:rPr lang="en-US" sz="2800" i="1" baseline="30000" dirty="0"/>
              <a:t>2</a:t>
            </a:r>
            <a:r>
              <a:rPr lang="en-US" sz="2800" dirty="0"/>
              <a:t>2</a:t>
            </a:r>
            <a:r>
              <a:rPr lang="en-US" sz="2800" i="1" dirty="0"/>
              <a:t>s</a:t>
            </a:r>
            <a:r>
              <a:rPr lang="en-US" sz="2800" i="1" baseline="30000" dirty="0"/>
              <a:t>2</a:t>
            </a:r>
            <a:r>
              <a:rPr lang="en-US" sz="2800" dirty="0"/>
              <a:t>2</a:t>
            </a:r>
            <a:r>
              <a:rPr lang="en-US" sz="2800" i="1" dirty="0"/>
              <a:t>p</a:t>
            </a:r>
            <a:r>
              <a:rPr lang="en-US" sz="2800" i="1" baseline="30000" dirty="0"/>
              <a:t>6</a:t>
            </a:r>
            <a:r>
              <a:rPr lang="en-US" sz="2800" dirty="0"/>
              <a:t>3</a:t>
            </a:r>
            <a:r>
              <a:rPr lang="en-US" sz="2800" i="1" dirty="0"/>
              <a:t>s</a:t>
            </a:r>
            <a:r>
              <a:rPr lang="en-US" sz="2800" i="1" baseline="30000" dirty="0"/>
              <a:t>1</a:t>
            </a:r>
          </a:p>
          <a:p>
            <a:pPr>
              <a:spcBef>
                <a:spcPts val="1200"/>
              </a:spcBef>
            </a:pPr>
            <a:r>
              <a:rPr lang="en-US" sz="2800" dirty="0"/>
              <a:t>The abbreviated configuration for Na is [Ne]3</a:t>
            </a:r>
            <a:r>
              <a:rPr lang="en-US" sz="2800" i="1" dirty="0"/>
              <a:t>s</a:t>
            </a:r>
            <a:r>
              <a:rPr lang="en-US" sz="2800" i="1" baseline="30000" dirty="0"/>
              <a:t>1</a:t>
            </a:r>
          </a:p>
          <a:p>
            <a:pPr marL="2148840" lvl="8" indent="0">
              <a:lnSpc>
                <a:spcPct val="110000"/>
              </a:lnSpc>
              <a:spcBef>
                <a:spcPts val="0"/>
              </a:spcBef>
              <a:buNone/>
            </a:pPr>
            <a:r>
              <a:rPr lang="en-US" sz="1200" dirty="0"/>
              <a:t>					          </a:t>
            </a:r>
            <a:r>
              <a:rPr lang="en-US" sz="2400" dirty="0"/>
              <a:t>10</a:t>
            </a:r>
          </a:p>
          <a:p>
            <a:pPr>
              <a:spcBef>
                <a:spcPts val="1200"/>
              </a:spcBef>
            </a:pPr>
            <a:r>
              <a:rPr lang="en-US" sz="2800" dirty="0" err="1"/>
              <a:t>Zr</a:t>
            </a:r>
            <a:r>
              <a:rPr lang="en-US" sz="2800" dirty="0"/>
              <a:t> = 1</a:t>
            </a:r>
            <a:r>
              <a:rPr lang="en-US" sz="2800" i="1" dirty="0"/>
              <a:t>s</a:t>
            </a:r>
            <a:r>
              <a:rPr lang="en-US" sz="2800" baseline="30000" dirty="0"/>
              <a:t>2</a:t>
            </a:r>
            <a:r>
              <a:rPr lang="en-US" sz="2800" dirty="0"/>
              <a:t> 2</a:t>
            </a:r>
            <a:r>
              <a:rPr lang="en-US" sz="2800" i="1" dirty="0"/>
              <a:t>s</a:t>
            </a:r>
            <a:r>
              <a:rPr lang="en-US" sz="2800" baseline="30000" dirty="0"/>
              <a:t>2</a:t>
            </a:r>
            <a:r>
              <a:rPr lang="en-US" sz="2800" dirty="0"/>
              <a:t> 2</a:t>
            </a:r>
            <a:r>
              <a:rPr lang="en-US" sz="2800" i="1" dirty="0"/>
              <a:t>p</a:t>
            </a:r>
            <a:r>
              <a:rPr lang="en-US" sz="2800" baseline="30000" dirty="0"/>
              <a:t>6</a:t>
            </a:r>
            <a:r>
              <a:rPr lang="en-US" sz="2800" dirty="0"/>
              <a:t> 3</a:t>
            </a:r>
            <a:r>
              <a:rPr lang="en-US" sz="2800" i="1" dirty="0"/>
              <a:t>s</a:t>
            </a:r>
            <a:r>
              <a:rPr lang="en-US" sz="2800" baseline="30000" dirty="0"/>
              <a:t>2</a:t>
            </a:r>
            <a:r>
              <a:rPr lang="en-US" sz="2800" dirty="0"/>
              <a:t> 3</a:t>
            </a:r>
            <a:r>
              <a:rPr lang="en-US" sz="2800" i="1" dirty="0"/>
              <a:t>p</a:t>
            </a:r>
            <a:r>
              <a:rPr lang="en-US" sz="2800" baseline="30000" dirty="0"/>
              <a:t>6</a:t>
            </a:r>
            <a:r>
              <a:rPr lang="en-US" sz="2800" dirty="0"/>
              <a:t> 4</a:t>
            </a:r>
            <a:r>
              <a:rPr lang="en-US" sz="2800" i="1" dirty="0"/>
              <a:t>s</a:t>
            </a:r>
            <a:r>
              <a:rPr lang="en-US" sz="2800" baseline="30000" dirty="0"/>
              <a:t>2</a:t>
            </a:r>
            <a:r>
              <a:rPr lang="en-US" sz="2800" dirty="0"/>
              <a:t> 3</a:t>
            </a:r>
            <a:r>
              <a:rPr lang="en-US" sz="2800" i="1" dirty="0"/>
              <a:t>d</a:t>
            </a:r>
            <a:r>
              <a:rPr lang="en-US" sz="2800" baseline="30000" dirty="0"/>
              <a:t>10</a:t>
            </a:r>
            <a:r>
              <a:rPr lang="en-US" sz="2800" dirty="0"/>
              <a:t> 4</a:t>
            </a:r>
            <a:r>
              <a:rPr lang="en-US" sz="2800" i="1" dirty="0"/>
              <a:t>p</a:t>
            </a:r>
            <a:r>
              <a:rPr lang="en-US" sz="2800" baseline="30000" dirty="0"/>
              <a:t>6</a:t>
            </a:r>
            <a:r>
              <a:rPr lang="en-US" sz="2800" dirty="0"/>
              <a:t> 5</a:t>
            </a:r>
            <a:r>
              <a:rPr lang="en-US" sz="2800" i="1" dirty="0"/>
              <a:t>s</a:t>
            </a:r>
            <a:r>
              <a:rPr lang="en-US" sz="2800" baseline="30000" dirty="0"/>
              <a:t>2</a:t>
            </a:r>
            <a:r>
              <a:rPr lang="en-US" sz="2800" dirty="0"/>
              <a:t> 4</a:t>
            </a:r>
            <a:r>
              <a:rPr lang="en-US" sz="2800" i="1" dirty="0"/>
              <a:t>d</a:t>
            </a:r>
            <a:r>
              <a:rPr lang="en-US" sz="2800" baseline="30000" dirty="0"/>
              <a:t>2</a:t>
            </a:r>
            <a:endParaRPr lang="en-US" sz="2800" dirty="0"/>
          </a:p>
          <a:p>
            <a:pPr>
              <a:spcBef>
                <a:spcPts val="1200"/>
              </a:spcBef>
            </a:pPr>
            <a:r>
              <a:rPr lang="en-US" sz="2800" dirty="0"/>
              <a:t>Do you want a shorter way to write it?</a:t>
            </a:r>
          </a:p>
        </p:txBody>
      </p:sp>
      <p:sp>
        <p:nvSpPr>
          <p:cNvPr id="4" name="Slide Number Placeholder 3"/>
          <p:cNvSpPr>
            <a:spLocks noGrp="1"/>
          </p:cNvSpPr>
          <p:nvPr>
            <p:ph type="sldNum" sz="quarter" idx="12"/>
          </p:nvPr>
        </p:nvSpPr>
        <p:spPr/>
        <p:txBody>
          <a:bodyPr/>
          <a:lstStyle/>
          <a:p>
            <a:fld id="{B777C8B9-CD3F-4FA7-8C82-C47D9B812826}" type="slidenum">
              <a:rPr lang="en-US" smtClean="0"/>
              <a:pPr/>
              <a:t>27</a:t>
            </a:fld>
            <a:endParaRPr lang="en-US"/>
          </a:p>
        </p:txBody>
      </p:sp>
    </p:spTree>
    <p:extLst>
      <p:ext uri="{BB962C8B-B14F-4D97-AF65-F5344CB8AC3E}">
        <p14:creationId xmlns:p14="http://schemas.microsoft.com/office/powerpoint/2010/main" val="192853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Abbreviated Configurations</a:t>
            </a:r>
          </a:p>
        </p:txBody>
      </p:sp>
      <p:sp>
        <p:nvSpPr>
          <p:cNvPr id="3" name="Content Placeholder 2"/>
          <p:cNvSpPr>
            <a:spLocks noGrp="1"/>
          </p:cNvSpPr>
          <p:nvPr>
            <p:ph sz="half" idx="1"/>
          </p:nvPr>
        </p:nvSpPr>
        <p:spPr>
          <a:xfrm>
            <a:off x="149547" y="1417639"/>
            <a:ext cx="2915120" cy="1935162"/>
          </a:xfrm>
        </p:spPr>
        <p:txBody>
          <a:bodyPr>
            <a:normAutofit/>
          </a:bodyPr>
          <a:lstStyle/>
          <a:p>
            <a:pPr marL="0" indent="0">
              <a:spcBef>
                <a:spcPts val="0"/>
              </a:spcBef>
              <a:spcAft>
                <a:spcPts val="600"/>
              </a:spcAft>
              <a:buNone/>
            </a:pPr>
            <a:r>
              <a:rPr lang="en-US" sz="2400" b="1" dirty="0">
                <a:solidFill>
                  <a:srgbClr val="FFC000"/>
                </a:solidFill>
              </a:rPr>
              <a:t>Step 1:</a:t>
            </a:r>
            <a:r>
              <a:rPr lang="en-US" sz="2400" b="1" dirty="0"/>
              <a:t> </a:t>
            </a:r>
            <a:r>
              <a:rPr lang="en-US" sz="2400" dirty="0"/>
              <a:t>Find the element on the periodic table (atomic number 40).</a:t>
            </a:r>
          </a:p>
        </p:txBody>
      </p:sp>
      <p:sp>
        <p:nvSpPr>
          <p:cNvPr id="5" name="Content Placeholder 4"/>
          <p:cNvSpPr>
            <a:spLocks noGrp="1"/>
          </p:cNvSpPr>
          <p:nvPr>
            <p:ph sz="half" idx="2"/>
          </p:nvPr>
        </p:nvSpPr>
        <p:spPr>
          <a:xfrm>
            <a:off x="4454745" y="1415541"/>
            <a:ext cx="3284602" cy="1937259"/>
          </a:xfrm>
        </p:spPr>
        <p:txBody>
          <a:bodyPr>
            <a:normAutofit/>
          </a:bodyPr>
          <a:lstStyle/>
          <a:p>
            <a:pPr marL="365760" indent="-365760">
              <a:spcBef>
                <a:spcPts val="0"/>
              </a:spcBef>
              <a:spcAft>
                <a:spcPts val="600"/>
              </a:spcAft>
              <a:buNone/>
            </a:pPr>
            <a:r>
              <a:rPr lang="en-US" sz="2400" b="1" dirty="0">
                <a:solidFill>
                  <a:srgbClr val="FFC000"/>
                </a:solidFill>
              </a:rPr>
              <a:t>Step 2:</a:t>
            </a:r>
            <a:r>
              <a:rPr lang="en-US" sz="2400" dirty="0"/>
              <a:t> Go back to the last noble gas that was passed (atomic number 36).</a:t>
            </a:r>
          </a:p>
          <a:p>
            <a:pPr marL="36576"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777C8B9-CD3F-4FA7-8C82-C47D9B812826}" type="slidenum">
              <a:rPr lang="en-US" smtClean="0"/>
              <a:pPr/>
              <a:t>28</a:t>
            </a:fld>
            <a:endParaRPr lang="en-US"/>
          </a:p>
        </p:txBody>
      </p:sp>
      <p:pic>
        <p:nvPicPr>
          <p:cNvPr id="2052" name="Picture 4" descr="https://previews.123rf.com/images/jelen80/jelen801312/jelen80131200045/24509764-Zirconium-chemical-element-with-atomic-number-symbol-and-weight-Stock-Vecto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406" t="11078" r="20351" b="19999"/>
          <a:stretch/>
        </p:blipFill>
        <p:spPr bwMode="auto">
          <a:xfrm>
            <a:off x="3012666" y="1437172"/>
            <a:ext cx="1361506" cy="16393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previews.123rf.com/images/jelen80/jelen801312/jelen80131200041/24509758-Krypton-chemical-element-with-atomic-number-symbol-and-weight-Stock-Vect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11" t="9846" r="21646" b="21231"/>
          <a:stretch/>
        </p:blipFill>
        <p:spPr bwMode="auto">
          <a:xfrm>
            <a:off x="7632947" y="1437172"/>
            <a:ext cx="1361506" cy="1639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5B4578E-DA05-46E4-90DB-BF97C8B9D9E2}"/>
              </a:ext>
            </a:extLst>
          </p:cNvPr>
          <p:cNvPicPr>
            <a:picLocks noChangeAspect="1"/>
          </p:cNvPicPr>
          <p:nvPr/>
        </p:nvPicPr>
        <p:blipFill rotWithShape="1">
          <a:blip r:embed="rId4">
            <a:extLst>
              <a:ext uri="{28A0092B-C50C-407E-A947-70E740481C1C}">
                <a14:useLocalDpi xmlns:a14="http://schemas.microsoft.com/office/drawing/2010/main" val="0"/>
              </a:ext>
            </a:extLst>
          </a:blip>
          <a:srcRect t="18334" b="18332"/>
          <a:stretch/>
        </p:blipFill>
        <p:spPr>
          <a:xfrm>
            <a:off x="1714500" y="3352800"/>
            <a:ext cx="5715000" cy="2895600"/>
          </a:xfrm>
          <a:prstGeom prst="rect">
            <a:avLst/>
          </a:prstGeom>
        </p:spPr>
      </p:pic>
      <p:sp>
        <p:nvSpPr>
          <p:cNvPr id="8" name="Oval 7">
            <a:extLst>
              <a:ext uri="{FF2B5EF4-FFF2-40B4-BE49-F238E27FC236}">
                <a16:creationId xmlns:a16="http://schemas.microsoft.com/office/drawing/2014/main" id="{46677553-0E71-434B-82A8-38CC3B1431FC}"/>
              </a:ext>
            </a:extLst>
          </p:cNvPr>
          <p:cNvSpPr/>
          <p:nvPr/>
        </p:nvSpPr>
        <p:spPr>
          <a:xfrm>
            <a:off x="2607467" y="5011653"/>
            <a:ext cx="457200" cy="42870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1B0A5A-F88E-4D8A-AA65-249A1B1AF7EC}"/>
              </a:ext>
            </a:extLst>
          </p:cNvPr>
          <p:cNvSpPr/>
          <p:nvPr/>
        </p:nvSpPr>
        <p:spPr>
          <a:xfrm>
            <a:off x="6400800" y="4622063"/>
            <a:ext cx="457200" cy="42870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34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a:t>Abbreviated Configurations</a:t>
            </a:r>
          </a:p>
        </p:txBody>
      </p:sp>
      <p:sp>
        <p:nvSpPr>
          <p:cNvPr id="3" name="Content Placeholder 2"/>
          <p:cNvSpPr>
            <a:spLocks noGrp="1"/>
          </p:cNvSpPr>
          <p:nvPr>
            <p:ph sz="half" idx="1"/>
          </p:nvPr>
        </p:nvSpPr>
        <p:spPr>
          <a:xfrm>
            <a:off x="228600" y="1066799"/>
            <a:ext cx="8686800" cy="4060405"/>
          </a:xfrm>
        </p:spPr>
        <p:txBody>
          <a:bodyPr>
            <a:noAutofit/>
          </a:bodyPr>
          <a:lstStyle/>
          <a:p>
            <a:pPr marL="365760" indent="-365760">
              <a:spcBef>
                <a:spcPts val="0"/>
              </a:spcBef>
              <a:spcAft>
                <a:spcPts val="600"/>
              </a:spcAft>
            </a:pPr>
            <a:r>
              <a:rPr lang="en-US" sz="2400" b="1" dirty="0">
                <a:solidFill>
                  <a:srgbClr val="FFC000"/>
                </a:solidFill>
              </a:rPr>
              <a:t>Step 3:</a:t>
            </a:r>
            <a:r>
              <a:rPr lang="en-US" sz="2400" b="1" dirty="0"/>
              <a:t> </a:t>
            </a:r>
            <a:r>
              <a:rPr lang="en-US" sz="2400" dirty="0"/>
              <a:t>Write the </a:t>
            </a:r>
            <a:r>
              <a:rPr lang="en-US" sz="2400" b="1" dirty="0">
                <a:solidFill>
                  <a:srgbClr val="FFC000"/>
                </a:solidFill>
              </a:rPr>
              <a:t>symbol</a:t>
            </a:r>
            <a:r>
              <a:rPr lang="en-US" sz="2400" dirty="0"/>
              <a:t> of the noble gas in </a:t>
            </a:r>
            <a:r>
              <a:rPr lang="en-US" sz="2400" b="1" dirty="0">
                <a:solidFill>
                  <a:srgbClr val="FFC000"/>
                </a:solidFill>
              </a:rPr>
              <a:t>[</a:t>
            </a:r>
            <a:r>
              <a:rPr lang="en-US" sz="2400" dirty="0"/>
              <a:t>brackets</a:t>
            </a:r>
            <a:r>
              <a:rPr lang="en-US" sz="2400" b="1" dirty="0">
                <a:solidFill>
                  <a:srgbClr val="FFC000"/>
                </a:solidFill>
              </a:rPr>
              <a:t>]</a:t>
            </a:r>
            <a:r>
              <a:rPr lang="en-US" sz="2400" dirty="0"/>
              <a:t> to start your electron configuration. </a:t>
            </a:r>
            <a:r>
              <a:rPr lang="en-US" sz="2400" b="1" dirty="0">
                <a:solidFill>
                  <a:srgbClr val="33CC33"/>
                </a:solidFill>
              </a:rPr>
              <a:t>[ Kr ]</a:t>
            </a:r>
          </a:p>
          <a:p>
            <a:pPr marL="365760" indent="-365760">
              <a:spcBef>
                <a:spcPts val="0"/>
              </a:spcBef>
              <a:spcAft>
                <a:spcPts val="600"/>
              </a:spcAft>
            </a:pPr>
            <a:r>
              <a:rPr lang="en-US" sz="2400" dirty="0"/>
              <a:t>Put the </a:t>
            </a:r>
            <a:r>
              <a:rPr lang="en-US" sz="2400" b="1" dirty="0">
                <a:solidFill>
                  <a:srgbClr val="FFC000"/>
                </a:solidFill>
              </a:rPr>
              <a:t>atomic number</a:t>
            </a:r>
            <a:r>
              <a:rPr lang="en-US" sz="2400" dirty="0"/>
              <a:t> of the noble gas beneath the symbol </a:t>
            </a:r>
            <a:r>
              <a:rPr lang="en-US" sz="2400" b="1" dirty="0">
                <a:solidFill>
                  <a:srgbClr val="33CC33"/>
                </a:solidFill>
              </a:rPr>
              <a:t>(36) </a:t>
            </a:r>
            <a:r>
              <a:rPr lang="en-US" sz="2400" dirty="0"/>
              <a:t>to let you know the number of electrons already represented. </a:t>
            </a:r>
          </a:p>
          <a:p>
            <a:pPr marL="365760" indent="-365760">
              <a:spcBef>
                <a:spcPts val="0"/>
              </a:spcBef>
              <a:spcAft>
                <a:spcPts val="600"/>
              </a:spcAft>
            </a:pPr>
            <a:r>
              <a:rPr lang="en-US" sz="2400" dirty="0"/>
              <a:t>Determine the row the noble gas is in on the periodic table (</a:t>
            </a:r>
            <a:r>
              <a:rPr lang="en-US" sz="2400" dirty="0">
                <a:solidFill>
                  <a:srgbClr val="FFC000"/>
                </a:solidFill>
              </a:rPr>
              <a:t>4</a:t>
            </a:r>
            <a:r>
              <a:rPr lang="en-US" sz="2400" baseline="30000" dirty="0">
                <a:solidFill>
                  <a:srgbClr val="FFC000"/>
                </a:solidFill>
              </a:rPr>
              <a:t>th</a:t>
            </a:r>
            <a:r>
              <a:rPr lang="en-US" sz="2400" dirty="0">
                <a:solidFill>
                  <a:srgbClr val="FFC000"/>
                </a:solidFill>
              </a:rPr>
              <a:t> row</a:t>
            </a:r>
            <a:r>
              <a:rPr lang="en-US" sz="2400" dirty="0"/>
              <a:t>).</a:t>
            </a:r>
          </a:p>
          <a:p>
            <a:pPr marL="365760" indent="-365760">
              <a:spcBef>
                <a:spcPts val="0"/>
              </a:spcBef>
              <a:spcAft>
                <a:spcPts val="600"/>
              </a:spcAft>
            </a:pPr>
            <a:r>
              <a:rPr lang="en-US" sz="2400" b="1" dirty="0">
                <a:solidFill>
                  <a:srgbClr val="FFC000"/>
                </a:solidFill>
              </a:rPr>
              <a:t>Step 4:</a:t>
            </a:r>
            <a:r>
              <a:rPr lang="en-US" sz="2400" dirty="0"/>
              <a:t> Start the abbreviated configuration with </a:t>
            </a:r>
            <a:r>
              <a:rPr lang="en-US" sz="2400" b="1" dirty="0">
                <a:solidFill>
                  <a:srgbClr val="FFC000"/>
                </a:solidFill>
              </a:rPr>
              <a:t>sublevel s</a:t>
            </a:r>
            <a:r>
              <a:rPr lang="en-US" sz="2400" dirty="0"/>
              <a:t> of the next row (</a:t>
            </a:r>
            <a:r>
              <a:rPr lang="en-US" sz="2400" b="1" dirty="0">
                <a:solidFill>
                  <a:srgbClr val="FFC000"/>
                </a:solidFill>
              </a:rPr>
              <a:t>5s</a:t>
            </a:r>
            <a:r>
              <a:rPr lang="en-US" sz="2400" dirty="0"/>
              <a:t>).</a:t>
            </a:r>
          </a:p>
          <a:p>
            <a:pPr marL="365760" indent="-365760">
              <a:spcBef>
                <a:spcPts val="0"/>
              </a:spcBef>
              <a:spcAft>
                <a:spcPts val="600"/>
              </a:spcAft>
            </a:pPr>
            <a:r>
              <a:rPr lang="en-US" sz="2400" b="1" dirty="0">
                <a:solidFill>
                  <a:srgbClr val="FFC000"/>
                </a:solidFill>
              </a:rPr>
              <a:t>Step 5:</a:t>
            </a:r>
            <a:r>
              <a:rPr lang="en-US" sz="2400" dirty="0"/>
              <a:t> Continue the configuration until you run out of electrons.</a:t>
            </a:r>
          </a:p>
        </p:txBody>
      </p:sp>
      <p:sp>
        <p:nvSpPr>
          <p:cNvPr id="5" name="Content Placeholder 4"/>
          <p:cNvSpPr>
            <a:spLocks noGrp="1"/>
          </p:cNvSpPr>
          <p:nvPr>
            <p:ph sz="half" idx="2"/>
          </p:nvPr>
        </p:nvSpPr>
        <p:spPr>
          <a:xfrm>
            <a:off x="2808514" y="5202864"/>
            <a:ext cx="1306285" cy="1219200"/>
          </a:xfrm>
        </p:spPr>
        <p:txBody>
          <a:bodyPr>
            <a:normAutofit lnSpcReduction="10000"/>
          </a:bodyPr>
          <a:lstStyle/>
          <a:p>
            <a:pPr marL="36576" indent="0">
              <a:spcBef>
                <a:spcPts val="0"/>
              </a:spcBef>
              <a:buNone/>
            </a:pPr>
            <a:r>
              <a:rPr lang="en-US" sz="3200" dirty="0">
                <a:solidFill>
                  <a:srgbClr val="FFC000"/>
                </a:solidFill>
              </a:rPr>
              <a:t>  </a:t>
            </a:r>
            <a:r>
              <a:rPr lang="en-US" sz="4000" dirty="0">
                <a:solidFill>
                  <a:srgbClr val="FFC000"/>
                </a:solidFill>
              </a:rPr>
              <a:t>[</a:t>
            </a:r>
            <a:r>
              <a:rPr lang="en-US" sz="4000" dirty="0"/>
              <a:t>Kr</a:t>
            </a:r>
            <a:r>
              <a:rPr lang="en-US" sz="4000" dirty="0">
                <a:solidFill>
                  <a:srgbClr val="FFC000"/>
                </a:solidFill>
              </a:rPr>
              <a:t>]</a:t>
            </a:r>
            <a:endParaRPr lang="en-US" sz="4000" baseline="30000" dirty="0"/>
          </a:p>
          <a:p>
            <a:pPr marL="36576" indent="0">
              <a:spcBef>
                <a:spcPts val="0"/>
              </a:spcBef>
              <a:buNone/>
            </a:pPr>
            <a:r>
              <a:rPr lang="en-US" sz="4000" dirty="0"/>
              <a:t> </a:t>
            </a:r>
            <a:r>
              <a:rPr lang="en-US" sz="2400" dirty="0"/>
              <a:t>  </a:t>
            </a:r>
            <a:r>
              <a:rPr lang="en-US" sz="4000" dirty="0"/>
              <a:t>36</a:t>
            </a:r>
          </a:p>
        </p:txBody>
      </p:sp>
      <p:sp>
        <p:nvSpPr>
          <p:cNvPr id="4" name="Slide Number Placeholder 3"/>
          <p:cNvSpPr>
            <a:spLocks noGrp="1"/>
          </p:cNvSpPr>
          <p:nvPr>
            <p:ph type="sldNum" sz="quarter" idx="12"/>
          </p:nvPr>
        </p:nvSpPr>
        <p:spPr/>
        <p:txBody>
          <a:bodyPr/>
          <a:lstStyle/>
          <a:p>
            <a:fld id="{B777C8B9-CD3F-4FA7-8C82-C47D9B812826}" type="slidenum">
              <a:rPr lang="en-US" smtClean="0"/>
              <a:pPr/>
              <a:t>29</a:t>
            </a:fld>
            <a:endParaRPr lang="en-US"/>
          </a:p>
        </p:txBody>
      </p:sp>
      <p:sp>
        <p:nvSpPr>
          <p:cNvPr id="6" name="TextBox 5">
            <a:extLst>
              <a:ext uri="{FF2B5EF4-FFF2-40B4-BE49-F238E27FC236}">
                <a16:creationId xmlns:a16="http://schemas.microsoft.com/office/drawing/2014/main" id="{BFD7FB3D-B796-4E9F-AF49-0058E14B1040}"/>
              </a:ext>
            </a:extLst>
          </p:cNvPr>
          <p:cNvSpPr txBox="1"/>
          <p:nvPr/>
        </p:nvSpPr>
        <p:spPr>
          <a:xfrm>
            <a:off x="3962400" y="5165869"/>
            <a:ext cx="914400" cy="707886"/>
          </a:xfrm>
          <a:prstGeom prst="rect">
            <a:avLst/>
          </a:prstGeom>
          <a:noFill/>
        </p:spPr>
        <p:txBody>
          <a:bodyPr wrap="square" rtlCol="0">
            <a:spAutoFit/>
          </a:bodyPr>
          <a:lstStyle/>
          <a:p>
            <a:r>
              <a:rPr lang="en-US" sz="4000" dirty="0">
                <a:solidFill>
                  <a:srgbClr val="FFC000"/>
                </a:solidFill>
              </a:rPr>
              <a:t>5s</a:t>
            </a:r>
            <a:endParaRPr lang="en-US" sz="4000" dirty="0"/>
          </a:p>
        </p:txBody>
      </p:sp>
      <p:sp>
        <p:nvSpPr>
          <p:cNvPr id="7" name="TextBox 6">
            <a:extLst>
              <a:ext uri="{FF2B5EF4-FFF2-40B4-BE49-F238E27FC236}">
                <a16:creationId xmlns:a16="http://schemas.microsoft.com/office/drawing/2014/main" id="{9CA7C73F-5138-4B08-A160-5B284D832CE8}"/>
              </a:ext>
            </a:extLst>
          </p:cNvPr>
          <p:cNvSpPr txBox="1"/>
          <p:nvPr/>
        </p:nvSpPr>
        <p:spPr>
          <a:xfrm>
            <a:off x="4572000" y="5137435"/>
            <a:ext cx="1219200" cy="707886"/>
          </a:xfrm>
          <a:prstGeom prst="rect">
            <a:avLst/>
          </a:prstGeom>
          <a:noFill/>
        </p:spPr>
        <p:txBody>
          <a:bodyPr wrap="square" rtlCol="0">
            <a:spAutoFit/>
          </a:bodyPr>
          <a:lstStyle/>
          <a:p>
            <a:r>
              <a:rPr lang="en-US" sz="4000" baseline="30000" dirty="0">
                <a:solidFill>
                  <a:srgbClr val="FFC000"/>
                </a:solidFill>
              </a:rPr>
              <a:t>2</a:t>
            </a:r>
            <a:r>
              <a:rPr lang="en-US" sz="4000" dirty="0">
                <a:solidFill>
                  <a:srgbClr val="FFC000"/>
                </a:solidFill>
              </a:rPr>
              <a:t>4d</a:t>
            </a:r>
            <a:r>
              <a:rPr lang="en-US" sz="4000" baseline="30000" dirty="0">
                <a:solidFill>
                  <a:srgbClr val="FFC000"/>
                </a:solidFill>
              </a:rPr>
              <a:t>2</a:t>
            </a:r>
            <a:endParaRPr lang="en-US" sz="4000" dirty="0"/>
          </a:p>
        </p:txBody>
      </p:sp>
    </p:spTree>
    <p:extLst>
      <p:ext uri="{BB962C8B-B14F-4D97-AF65-F5344CB8AC3E}">
        <p14:creationId xmlns:p14="http://schemas.microsoft.com/office/powerpoint/2010/main" val="104070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B7F868-7553-44BB-A6FE-6C582DB38B3D}"/>
              </a:ext>
            </a:extLst>
          </p:cNvPr>
          <p:cNvSpPr>
            <a:spLocks noGrp="1"/>
          </p:cNvSpPr>
          <p:nvPr>
            <p:ph type="sldNum" sz="quarter" idx="12"/>
          </p:nvPr>
        </p:nvSpPr>
        <p:spPr/>
        <p:txBody>
          <a:bodyPr/>
          <a:lstStyle/>
          <a:p>
            <a:fld id="{B777C8B9-CD3F-4FA7-8C82-C47D9B812826}" type="slidenum">
              <a:rPr lang="en-US" smtClean="0"/>
              <a:pPr/>
              <a:t>3</a:t>
            </a:fld>
            <a:endParaRPr lang="en-US"/>
          </a:p>
        </p:txBody>
      </p:sp>
      <p:sp>
        <p:nvSpPr>
          <p:cNvPr id="22" name="TextBox 21">
            <a:extLst>
              <a:ext uri="{FF2B5EF4-FFF2-40B4-BE49-F238E27FC236}">
                <a16:creationId xmlns:a16="http://schemas.microsoft.com/office/drawing/2014/main" id="{C592DD96-EAE1-4D8A-BF5A-9E5AA3471FE3}"/>
              </a:ext>
            </a:extLst>
          </p:cNvPr>
          <p:cNvSpPr txBox="1"/>
          <p:nvPr/>
        </p:nvSpPr>
        <p:spPr>
          <a:xfrm>
            <a:off x="7086600" y="1981199"/>
            <a:ext cx="381000" cy="276999"/>
          </a:xfrm>
          <a:prstGeom prst="rect">
            <a:avLst/>
          </a:prstGeom>
          <a:solidFill>
            <a:schemeClr val="tx1"/>
          </a:solidFill>
        </p:spPr>
        <p:txBody>
          <a:bodyPr wrap="square" rtlCol="0">
            <a:spAutoFit/>
          </a:bodyPr>
          <a:lstStyle/>
          <a:p>
            <a:r>
              <a:rPr lang="en-US" sz="1200" dirty="0">
                <a:solidFill>
                  <a:schemeClr val="bg1"/>
                </a:solidFill>
              </a:rPr>
              <a:t>2p</a:t>
            </a:r>
          </a:p>
        </p:txBody>
      </p:sp>
      <p:sp>
        <p:nvSpPr>
          <p:cNvPr id="24" name="TextBox 23">
            <a:extLst>
              <a:ext uri="{FF2B5EF4-FFF2-40B4-BE49-F238E27FC236}">
                <a16:creationId xmlns:a16="http://schemas.microsoft.com/office/drawing/2014/main" id="{EF37DBDA-FCEA-41AE-A6B3-A6366FD6518E}"/>
              </a:ext>
            </a:extLst>
          </p:cNvPr>
          <p:cNvSpPr txBox="1"/>
          <p:nvPr/>
        </p:nvSpPr>
        <p:spPr>
          <a:xfrm>
            <a:off x="7075312" y="2729268"/>
            <a:ext cx="381000" cy="276999"/>
          </a:xfrm>
          <a:prstGeom prst="rect">
            <a:avLst/>
          </a:prstGeom>
          <a:solidFill>
            <a:schemeClr val="tx1"/>
          </a:solidFill>
        </p:spPr>
        <p:txBody>
          <a:bodyPr wrap="square" rtlCol="0">
            <a:spAutoFit/>
          </a:bodyPr>
          <a:lstStyle/>
          <a:p>
            <a:r>
              <a:rPr lang="en-US" sz="1200" dirty="0">
                <a:solidFill>
                  <a:schemeClr val="bg1"/>
                </a:solidFill>
              </a:rPr>
              <a:t>4p</a:t>
            </a:r>
          </a:p>
        </p:txBody>
      </p:sp>
      <p:grpSp>
        <p:nvGrpSpPr>
          <p:cNvPr id="39" name="Group 38">
            <a:extLst>
              <a:ext uri="{FF2B5EF4-FFF2-40B4-BE49-F238E27FC236}">
                <a16:creationId xmlns:a16="http://schemas.microsoft.com/office/drawing/2014/main" id="{5B9C168C-48E7-42AB-9106-46620F06E6D2}"/>
              </a:ext>
            </a:extLst>
          </p:cNvPr>
          <p:cNvGrpSpPr/>
          <p:nvPr/>
        </p:nvGrpSpPr>
        <p:grpSpPr>
          <a:xfrm>
            <a:off x="0" y="325682"/>
            <a:ext cx="9144000" cy="6206635"/>
            <a:chOff x="0" y="325682"/>
            <a:chExt cx="9144000" cy="6206635"/>
          </a:xfrm>
        </p:grpSpPr>
        <p:grpSp>
          <p:nvGrpSpPr>
            <p:cNvPr id="36" name="Group 35">
              <a:extLst>
                <a:ext uri="{FF2B5EF4-FFF2-40B4-BE49-F238E27FC236}">
                  <a16:creationId xmlns:a16="http://schemas.microsoft.com/office/drawing/2014/main" id="{BDB47473-5152-4E08-B80C-6E0D5A43C8AF}"/>
                </a:ext>
              </a:extLst>
            </p:cNvPr>
            <p:cNvGrpSpPr/>
            <p:nvPr/>
          </p:nvGrpSpPr>
          <p:grpSpPr>
            <a:xfrm>
              <a:off x="0" y="325682"/>
              <a:ext cx="9144000" cy="6206635"/>
              <a:chOff x="0" y="325682"/>
              <a:chExt cx="9144000" cy="6206635"/>
            </a:xfrm>
          </p:grpSpPr>
          <p:grpSp>
            <p:nvGrpSpPr>
              <p:cNvPr id="33" name="Group 32">
                <a:extLst>
                  <a:ext uri="{FF2B5EF4-FFF2-40B4-BE49-F238E27FC236}">
                    <a16:creationId xmlns:a16="http://schemas.microsoft.com/office/drawing/2014/main" id="{3DEB9802-33AF-4AAC-8199-756B2126136D}"/>
                  </a:ext>
                </a:extLst>
              </p:cNvPr>
              <p:cNvGrpSpPr/>
              <p:nvPr/>
            </p:nvGrpSpPr>
            <p:grpSpPr>
              <a:xfrm>
                <a:off x="0" y="325682"/>
                <a:ext cx="9144000" cy="6206635"/>
                <a:chOff x="0" y="325682"/>
                <a:chExt cx="9144000" cy="6206635"/>
              </a:xfrm>
            </p:grpSpPr>
            <p:pic>
              <p:nvPicPr>
                <p:cNvPr id="4" name="Picture 3">
                  <a:extLst>
                    <a:ext uri="{FF2B5EF4-FFF2-40B4-BE49-F238E27FC236}">
                      <a16:creationId xmlns:a16="http://schemas.microsoft.com/office/drawing/2014/main" id="{4D9037B6-AC95-422C-A464-8B617E0EB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682"/>
                  <a:ext cx="9144000" cy="6206635"/>
                </a:xfrm>
                <a:prstGeom prst="rect">
                  <a:avLst/>
                </a:prstGeom>
              </p:spPr>
            </p:pic>
            <p:cxnSp>
              <p:nvCxnSpPr>
                <p:cNvPr id="7" name="Straight Arrow Connector 6">
                  <a:extLst>
                    <a:ext uri="{FF2B5EF4-FFF2-40B4-BE49-F238E27FC236}">
                      <a16:creationId xmlns:a16="http://schemas.microsoft.com/office/drawing/2014/main" id="{51877704-1A2D-4ADF-A411-B6DA8D449677}"/>
                    </a:ext>
                  </a:extLst>
                </p:cNvPr>
                <p:cNvCxnSpPr>
                  <a:cxnSpLocks/>
                </p:cNvCxnSpPr>
                <p:nvPr/>
              </p:nvCxnSpPr>
              <p:spPr>
                <a:xfrm>
                  <a:off x="349956" y="635000"/>
                  <a:ext cx="0" cy="685800"/>
                </a:xfrm>
                <a:prstGeom prst="straightConnector1">
                  <a:avLst/>
                </a:prstGeom>
                <a:ln w="44450">
                  <a:tailEnd type="triangle"/>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152EBDF3-C865-448A-9E95-8B19BAE1EF95}"/>
                    </a:ext>
                  </a:extLst>
                </p:cNvPr>
                <p:cNvSpPr txBox="1"/>
                <p:nvPr/>
              </p:nvSpPr>
              <p:spPr>
                <a:xfrm>
                  <a:off x="457200" y="1524000"/>
                  <a:ext cx="381000" cy="276999"/>
                </a:xfrm>
                <a:prstGeom prst="rect">
                  <a:avLst/>
                </a:prstGeom>
                <a:solidFill>
                  <a:schemeClr val="tx1"/>
                </a:solidFill>
              </p:spPr>
              <p:txBody>
                <a:bodyPr wrap="square" rtlCol="0">
                  <a:spAutoFit/>
                </a:bodyPr>
                <a:lstStyle/>
                <a:p>
                  <a:r>
                    <a:rPr lang="en-US" sz="1200" dirty="0">
                      <a:solidFill>
                        <a:schemeClr val="bg1"/>
                      </a:solidFill>
                    </a:rPr>
                    <a:t>1s</a:t>
                  </a:r>
                </a:p>
              </p:txBody>
            </p:sp>
            <p:sp>
              <p:nvSpPr>
                <p:cNvPr id="11" name="TextBox 10">
                  <a:extLst>
                    <a:ext uri="{FF2B5EF4-FFF2-40B4-BE49-F238E27FC236}">
                      <a16:creationId xmlns:a16="http://schemas.microsoft.com/office/drawing/2014/main" id="{F7B99F34-7EDC-4D52-8BE1-2B107BD588AF}"/>
                    </a:ext>
                  </a:extLst>
                </p:cNvPr>
                <p:cNvSpPr txBox="1"/>
                <p:nvPr/>
              </p:nvSpPr>
              <p:spPr>
                <a:xfrm>
                  <a:off x="8184448" y="1518777"/>
                  <a:ext cx="349951" cy="276999"/>
                </a:xfrm>
                <a:prstGeom prst="rect">
                  <a:avLst/>
                </a:prstGeom>
                <a:solidFill>
                  <a:schemeClr val="tx1"/>
                </a:solidFill>
              </p:spPr>
              <p:txBody>
                <a:bodyPr wrap="square" rtlCol="0">
                  <a:spAutoFit/>
                </a:bodyPr>
                <a:lstStyle/>
                <a:p>
                  <a:r>
                    <a:rPr lang="en-US" sz="1200" dirty="0">
                      <a:solidFill>
                        <a:schemeClr val="bg1"/>
                      </a:solidFill>
                    </a:rPr>
                    <a:t>1s</a:t>
                  </a:r>
                </a:p>
              </p:txBody>
            </p:sp>
            <p:sp>
              <p:nvSpPr>
                <p:cNvPr id="12" name="TextBox 11">
                  <a:extLst>
                    <a:ext uri="{FF2B5EF4-FFF2-40B4-BE49-F238E27FC236}">
                      <a16:creationId xmlns:a16="http://schemas.microsoft.com/office/drawing/2014/main" id="{D72C8178-57D5-4229-A250-4ABF9B4B4FEB}"/>
                    </a:ext>
                  </a:extLst>
                </p:cNvPr>
                <p:cNvSpPr txBox="1"/>
                <p:nvPr/>
              </p:nvSpPr>
              <p:spPr>
                <a:xfrm>
                  <a:off x="647700" y="1981200"/>
                  <a:ext cx="381000" cy="276999"/>
                </a:xfrm>
                <a:prstGeom prst="rect">
                  <a:avLst/>
                </a:prstGeom>
                <a:solidFill>
                  <a:schemeClr val="tx1"/>
                </a:solidFill>
              </p:spPr>
              <p:txBody>
                <a:bodyPr wrap="square" rtlCol="0">
                  <a:spAutoFit/>
                </a:bodyPr>
                <a:lstStyle/>
                <a:p>
                  <a:r>
                    <a:rPr lang="en-US" sz="1200" dirty="0">
                      <a:solidFill>
                        <a:schemeClr val="bg1"/>
                      </a:solidFill>
                    </a:rPr>
                    <a:t>2s</a:t>
                  </a:r>
                </a:p>
              </p:txBody>
            </p:sp>
            <p:sp>
              <p:nvSpPr>
                <p:cNvPr id="13" name="TextBox 12">
                  <a:extLst>
                    <a:ext uri="{FF2B5EF4-FFF2-40B4-BE49-F238E27FC236}">
                      <a16:creationId xmlns:a16="http://schemas.microsoft.com/office/drawing/2014/main" id="{9BDDEA04-F29A-46BB-9C2F-07BD5377A4F3}"/>
                    </a:ext>
                  </a:extLst>
                </p:cNvPr>
                <p:cNvSpPr txBox="1"/>
                <p:nvPr/>
              </p:nvSpPr>
              <p:spPr>
                <a:xfrm>
                  <a:off x="647700" y="2299900"/>
                  <a:ext cx="381000" cy="276999"/>
                </a:xfrm>
                <a:prstGeom prst="rect">
                  <a:avLst/>
                </a:prstGeom>
                <a:solidFill>
                  <a:schemeClr val="tx1"/>
                </a:solidFill>
              </p:spPr>
              <p:txBody>
                <a:bodyPr wrap="square" rtlCol="0">
                  <a:spAutoFit/>
                </a:bodyPr>
                <a:lstStyle/>
                <a:p>
                  <a:r>
                    <a:rPr lang="en-US" sz="1200" dirty="0">
                      <a:solidFill>
                        <a:schemeClr val="bg1"/>
                      </a:solidFill>
                    </a:rPr>
                    <a:t>3s</a:t>
                  </a:r>
                </a:p>
              </p:txBody>
            </p:sp>
            <p:sp>
              <p:nvSpPr>
                <p:cNvPr id="14" name="TextBox 13">
                  <a:extLst>
                    <a:ext uri="{FF2B5EF4-FFF2-40B4-BE49-F238E27FC236}">
                      <a16:creationId xmlns:a16="http://schemas.microsoft.com/office/drawing/2014/main" id="{3D3F974C-C966-4092-9FC5-F8582636972B}"/>
                    </a:ext>
                  </a:extLst>
                </p:cNvPr>
                <p:cNvSpPr txBox="1"/>
                <p:nvPr/>
              </p:nvSpPr>
              <p:spPr>
                <a:xfrm>
                  <a:off x="647700" y="2724929"/>
                  <a:ext cx="381000" cy="276999"/>
                </a:xfrm>
                <a:prstGeom prst="rect">
                  <a:avLst/>
                </a:prstGeom>
                <a:solidFill>
                  <a:schemeClr val="tx1"/>
                </a:solidFill>
              </p:spPr>
              <p:txBody>
                <a:bodyPr wrap="square" rtlCol="0">
                  <a:spAutoFit/>
                </a:bodyPr>
                <a:lstStyle/>
                <a:p>
                  <a:r>
                    <a:rPr lang="en-US" sz="1200" dirty="0">
                      <a:solidFill>
                        <a:schemeClr val="bg1"/>
                      </a:solidFill>
                    </a:rPr>
                    <a:t>4s</a:t>
                  </a:r>
                </a:p>
              </p:txBody>
            </p:sp>
            <p:sp>
              <p:nvSpPr>
                <p:cNvPr id="15" name="TextBox 14">
                  <a:extLst>
                    <a:ext uri="{FF2B5EF4-FFF2-40B4-BE49-F238E27FC236}">
                      <a16:creationId xmlns:a16="http://schemas.microsoft.com/office/drawing/2014/main" id="{00286F73-B08F-44E4-8A34-6C333715FC2E}"/>
                    </a:ext>
                  </a:extLst>
                </p:cNvPr>
                <p:cNvSpPr txBox="1"/>
                <p:nvPr/>
              </p:nvSpPr>
              <p:spPr>
                <a:xfrm>
                  <a:off x="647700" y="3155034"/>
                  <a:ext cx="381000" cy="276999"/>
                </a:xfrm>
                <a:prstGeom prst="rect">
                  <a:avLst/>
                </a:prstGeom>
                <a:solidFill>
                  <a:schemeClr val="tx1"/>
                </a:solidFill>
              </p:spPr>
              <p:txBody>
                <a:bodyPr wrap="square" rtlCol="0">
                  <a:spAutoFit/>
                </a:bodyPr>
                <a:lstStyle/>
                <a:p>
                  <a:r>
                    <a:rPr lang="en-US" sz="1200" dirty="0">
                      <a:solidFill>
                        <a:schemeClr val="bg1"/>
                      </a:solidFill>
                    </a:rPr>
                    <a:t>5s</a:t>
                  </a:r>
                </a:p>
              </p:txBody>
            </p:sp>
            <p:sp>
              <p:nvSpPr>
                <p:cNvPr id="16" name="TextBox 15">
                  <a:extLst>
                    <a:ext uri="{FF2B5EF4-FFF2-40B4-BE49-F238E27FC236}">
                      <a16:creationId xmlns:a16="http://schemas.microsoft.com/office/drawing/2014/main" id="{A14C09B0-2033-448F-8FE9-0438B85FD5F1}"/>
                    </a:ext>
                  </a:extLst>
                </p:cNvPr>
                <p:cNvSpPr txBox="1"/>
                <p:nvPr/>
              </p:nvSpPr>
              <p:spPr>
                <a:xfrm>
                  <a:off x="618067" y="3636718"/>
                  <a:ext cx="381000" cy="276999"/>
                </a:xfrm>
                <a:prstGeom prst="rect">
                  <a:avLst/>
                </a:prstGeom>
                <a:solidFill>
                  <a:schemeClr val="tx1"/>
                </a:solidFill>
              </p:spPr>
              <p:txBody>
                <a:bodyPr wrap="square" rtlCol="0">
                  <a:spAutoFit/>
                </a:bodyPr>
                <a:lstStyle/>
                <a:p>
                  <a:r>
                    <a:rPr lang="en-US" sz="1200" dirty="0">
                      <a:solidFill>
                        <a:schemeClr val="bg1"/>
                      </a:solidFill>
                    </a:rPr>
                    <a:t>6s</a:t>
                  </a:r>
                </a:p>
              </p:txBody>
            </p:sp>
            <p:sp>
              <p:nvSpPr>
                <p:cNvPr id="17" name="TextBox 16">
                  <a:extLst>
                    <a:ext uri="{FF2B5EF4-FFF2-40B4-BE49-F238E27FC236}">
                      <a16:creationId xmlns:a16="http://schemas.microsoft.com/office/drawing/2014/main" id="{6E93C115-1C7F-4F58-91C2-45B427A85D26}"/>
                    </a:ext>
                  </a:extLst>
                </p:cNvPr>
                <p:cNvSpPr txBox="1"/>
                <p:nvPr/>
              </p:nvSpPr>
              <p:spPr>
                <a:xfrm>
                  <a:off x="647700" y="4034228"/>
                  <a:ext cx="381000" cy="276999"/>
                </a:xfrm>
                <a:prstGeom prst="rect">
                  <a:avLst/>
                </a:prstGeom>
                <a:solidFill>
                  <a:schemeClr val="tx1"/>
                </a:solidFill>
              </p:spPr>
              <p:txBody>
                <a:bodyPr wrap="square" rtlCol="0">
                  <a:spAutoFit/>
                </a:bodyPr>
                <a:lstStyle/>
                <a:p>
                  <a:r>
                    <a:rPr lang="en-US" sz="1200" dirty="0">
                      <a:solidFill>
                        <a:schemeClr val="bg1"/>
                      </a:solidFill>
                    </a:rPr>
                    <a:t>7s</a:t>
                  </a:r>
                </a:p>
              </p:txBody>
            </p:sp>
            <p:sp>
              <p:nvSpPr>
                <p:cNvPr id="18" name="TextBox 17">
                  <a:extLst>
                    <a:ext uri="{FF2B5EF4-FFF2-40B4-BE49-F238E27FC236}">
                      <a16:creationId xmlns:a16="http://schemas.microsoft.com/office/drawing/2014/main" id="{FE20777F-B4D4-44D5-913E-E6EEAF756856}"/>
                    </a:ext>
                  </a:extLst>
                </p:cNvPr>
                <p:cNvSpPr txBox="1"/>
                <p:nvPr/>
              </p:nvSpPr>
              <p:spPr>
                <a:xfrm>
                  <a:off x="3429000" y="2724929"/>
                  <a:ext cx="381000" cy="276999"/>
                </a:xfrm>
                <a:prstGeom prst="rect">
                  <a:avLst/>
                </a:prstGeom>
                <a:solidFill>
                  <a:schemeClr val="tx1"/>
                </a:solidFill>
              </p:spPr>
              <p:txBody>
                <a:bodyPr wrap="square" rtlCol="0">
                  <a:spAutoFit/>
                </a:bodyPr>
                <a:lstStyle/>
                <a:p>
                  <a:r>
                    <a:rPr lang="en-US" sz="1200" dirty="0">
                      <a:solidFill>
                        <a:schemeClr val="bg1"/>
                      </a:solidFill>
                    </a:rPr>
                    <a:t>3d</a:t>
                  </a:r>
                </a:p>
              </p:txBody>
            </p:sp>
            <p:sp>
              <p:nvSpPr>
                <p:cNvPr id="19" name="TextBox 18">
                  <a:extLst>
                    <a:ext uri="{FF2B5EF4-FFF2-40B4-BE49-F238E27FC236}">
                      <a16:creationId xmlns:a16="http://schemas.microsoft.com/office/drawing/2014/main" id="{92FE8ABD-585A-4F38-A4AE-10674D6AE843}"/>
                    </a:ext>
                  </a:extLst>
                </p:cNvPr>
                <p:cNvSpPr txBox="1"/>
                <p:nvPr/>
              </p:nvSpPr>
              <p:spPr>
                <a:xfrm>
                  <a:off x="3429000" y="3155034"/>
                  <a:ext cx="381000" cy="276999"/>
                </a:xfrm>
                <a:prstGeom prst="rect">
                  <a:avLst/>
                </a:prstGeom>
                <a:solidFill>
                  <a:schemeClr val="tx1"/>
                </a:solidFill>
              </p:spPr>
              <p:txBody>
                <a:bodyPr wrap="square" rtlCol="0">
                  <a:spAutoFit/>
                </a:bodyPr>
                <a:lstStyle/>
                <a:p>
                  <a:r>
                    <a:rPr lang="en-US" sz="1200" dirty="0">
                      <a:solidFill>
                        <a:schemeClr val="bg1"/>
                      </a:solidFill>
                    </a:rPr>
                    <a:t>4d</a:t>
                  </a:r>
                </a:p>
              </p:txBody>
            </p:sp>
            <p:sp>
              <p:nvSpPr>
                <p:cNvPr id="20" name="TextBox 19">
                  <a:extLst>
                    <a:ext uri="{FF2B5EF4-FFF2-40B4-BE49-F238E27FC236}">
                      <a16:creationId xmlns:a16="http://schemas.microsoft.com/office/drawing/2014/main" id="{36230CA3-0FEE-48D3-A334-5CA51862EF45}"/>
                    </a:ext>
                  </a:extLst>
                </p:cNvPr>
                <p:cNvSpPr txBox="1"/>
                <p:nvPr/>
              </p:nvSpPr>
              <p:spPr>
                <a:xfrm>
                  <a:off x="3429000" y="3589478"/>
                  <a:ext cx="381000" cy="276999"/>
                </a:xfrm>
                <a:prstGeom prst="rect">
                  <a:avLst/>
                </a:prstGeom>
                <a:solidFill>
                  <a:schemeClr val="tx1"/>
                </a:solidFill>
              </p:spPr>
              <p:txBody>
                <a:bodyPr wrap="square" rtlCol="0">
                  <a:spAutoFit/>
                </a:bodyPr>
                <a:lstStyle/>
                <a:p>
                  <a:r>
                    <a:rPr lang="en-US" sz="1200" dirty="0">
                      <a:solidFill>
                        <a:schemeClr val="bg1"/>
                      </a:solidFill>
                    </a:rPr>
                    <a:t>5d</a:t>
                  </a:r>
                </a:p>
              </p:txBody>
            </p:sp>
            <p:sp>
              <p:nvSpPr>
                <p:cNvPr id="21" name="TextBox 20">
                  <a:extLst>
                    <a:ext uri="{FF2B5EF4-FFF2-40B4-BE49-F238E27FC236}">
                      <a16:creationId xmlns:a16="http://schemas.microsoft.com/office/drawing/2014/main" id="{D0B8902C-6DCA-43D5-8174-5DF708272E4E}"/>
                    </a:ext>
                  </a:extLst>
                </p:cNvPr>
                <p:cNvSpPr txBox="1"/>
                <p:nvPr/>
              </p:nvSpPr>
              <p:spPr>
                <a:xfrm>
                  <a:off x="3445934" y="4057848"/>
                  <a:ext cx="381000" cy="276999"/>
                </a:xfrm>
                <a:prstGeom prst="rect">
                  <a:avLst/>
                </a:prstGeom>
                <a:solidFill>
                  <a:schemeClr val="tx1"/>
                </a:solidFill>
              </p:spPr>
              <p:txBody>
                <a:bodyPr wrap="square" rtlCol="0">
                  <a:spAutoFit/>
                </a:bodyPr>
                <a:lstStyle/>
                <a:p>
                  <a:r>
                    <a:rPr lang="en-US" sz="1200" dirty="0">
                      <a:solidFill>
                        <a:schemeClr val="bg1"/>
                      </a:solidFill>
                    </a:rPr>
                    <a:t>6d</a:t>
                  </a:r>
                </a:p>
              </p:txBody>
            </p:sp>
            <p:sp>
              <p:nvSpPr>
                <p:cNvPr id="23" name="TextBox 22">
                  <a:extLst>
                    <a:ext uri="{FF2B5EF4-FFF2-40B4-BE49-F238E27FC236}">
                      <a16:creationId xmlns:a16="http://schemas.microsoft.com/office/drawing/2014/main" id="{0713B3EE-4342-4706-BAD8-65A20BAB0312}"/>
                    </a:ext>
                  </a:extLst>
                </p:cNvPr>
                <p:cNvSpPr txBox="1"/>
                <p:nvPr/>
              </p:nvSpPr>
              <p:spPr>
                <a:xfrm>
                  <a:off x="7080956" y="2302511"/>
                  <a:ext cx="381000" cy="276999"/>
                </a:xfrm>
                <a:prstGeom prst="rect">
                  <a:avLst/>
                </a:prstGeom>
                <a:solidFill>
                  <a:schemeClr val="tx1"/>
                </a:solidFill>
              </p:spPr>
              <p:txBody>
                <a:bodyPr wrap="square" rtlCol="0">
                  <a:spAutoFit/>
                </a:bodyPr>
                <a:lstStyle/>
                <a:p>
                  <a:r>
                    <a:rPr lang="en-US" sz="1200" dirty="0">
                      <a:solidFill>
                        <a:schemeClr val="bg1"/>
                      </a:solidFill>
                    </a:rPr>
                    <a:t>3p</a:t>
                  </a:r>
                </a:p>
              </p:txBody>
            </p:sp>
            <p:sp>
              <p:nvSpPr>
                <p:cNvPr id="25" name="TextBox 24">
                  <a:extLst>
                    <a:ext uri="{FF2B5EF4-FFF2-40B4-BE49-F238E27FC236}">
                      <a16:creationId xmlns:a16="http://schemas.microsoft.com/office/drawing/2014/main" id="{2B31B47A-32C6-4CD7-858C-5D589E597C29}"/>
                    </a:ext>
                  </a:extLst>
                </p:cNvPr>
                <p:cNvSpPr txBox="1"/>
                <p:nvPr/>
              </p:nvSpPr>
              <p:spPr>
                <a:xfrm>
                  <a:off x="7075312" y="3200338"/>
                  <a:ext cx="381000" cy="276999"/>
                </a:xfrm>
                <a:prstGeom prst="rect">
                  <a:avLst/>
                </a:prstGeom>
                <a:solidFill>
                  <a:schemeClr val="tx1"/>
                </a:solidFill>
              </p:spPr>
              <p:txBody>
                <a:bodyPr wrap="square" rtlCol="0">
                  <a:spAutoFit/>
                </a:bodyPr>
                <a:lstStyle/>
                <a:p>
                  <a:r>
                    <a:rPr lang="en-US" sz="1200" dirty="0">
                      <a:solidFill>
                        <a:schemeClr val="bg1"/>
                      </a:solidFill>
                    </a:rPr>
                    <a:t>5p</a:t>
                  </a:r>
                </a:p>
              </p:txBody>
            </p:sp>
            <p:sp>
              <p:nvSpPr>
                <p:cNvPr id="26" name="TextBox 25">
                  <a:extLst>
                    <a:ext uri="{FF2B5EF4-FFF2-40B4-BE49-F238E27FC236}">
                      <a16:creationId xmlns:a16="http://schemas.microsoft.com/office/drawing/2014/main" id="{FFDE93F8-CA71-418D-B188-420D0C0B299D}"/>
                    </a:ext>
                  </a:extLst>
                </p:cNvPr>
                <p:cNvSpPr txBox="1"/>
                <p:nvPr/>
              </p:nvSpPr>
              <p:spPr>
                <a:xfrm>
                  <a:off x="7075312" y="3636716"/>
                  <a:ext cx="381000" cy="276999"/>
                </a:xfrm>
                <a:prstGeom prst="rect">
                  <a:avLst/>
                </a:prstGeom>
                <a:solidFill>
                  <a:schemeClr val="tx1"/>
                </a:solidFill>
              </p:spPr>
              <p:txBody>
                <a:bodyPr wrap="square" rtlCol="0">
                  <a:spAutoFit/>
                </a:bodyPr>
                <a:lstStyle/>
                <a:p>
                  <a:r>
                    <a:rPr lang="en-US" sz="1200" dirty="0">
                      <a:solidFill>
                        <a:schemeClr val="bg1"/>
                      </a:solidFill>
                    </a:rPr>
                    <a:t>6p</a:t>
                  </a:r>
                </a:p>
              </p:txBody>
            </p:sp>
            <p:sp>
              <p:nvSpPr>
                <p:cNvPr id="27" name="TextBox 26">
                  <a:extLst>
                    <a:ext uri="{FF2B5EF4-FFF2-40B4-BE49-F238E27FC236}">
                      <a16:creationId xmlns:a16="http://schemas.microsoft.com/office/drawing/2014/main" id="{EB506CBA-7590-4B8D-9608-110859FD4D47}"/>
                    </a:ext>
                  </a:extLst>
                </p:cNvPr>
                <p:cNvSpPr txBox="1"/>
                <p:nvPr/>
              </p:nvSpPr>
              <p:spPr>
                <a:xfrm>
                  <a:off x="7075312" y="4004103"/>
                  <a:ext cx="381000" cy="276999"/>
                </a:xfrm>
                <a:prstGeom prst="rect">
                  <a:avLst/>
                </a:prstGeom>
                <a:solidFill>
                  <a:schemeClr val="tx1"/>
                </a:solidFill>
              </p:spPr>
              <p:txBody>
                <a:bodyPr wrap="square" rtlCol="0">
                  <a:spAutoFit/>
                </a:bodyPr>
                <a:lstStyle/>
                <a:p>
                  <a:r>
                    <a:rPr lang="en-US" sz="1200" dirty="0">
                      <a:solidFill>
                        <a:schemeClr val="bg1"/>
                      </a:solidFill>
                    </a:rPr>
                    <a:t>7p</a:t>
                  </a:r>
                </a:p>
              </p:txBody>
            </p:sp>
            <p:sp>
              <p:nvSpPr>
                <p:cNvPr id="28" name="TextBox 27">
                  <a:extLst>
                    <a:ext uri="{FF2B5EF4-FFF2-40B4-BE49-F238E27FC236}">
                      <a16:creationId xmlns:a16="http://schemas.microsoft.com/office/drawing/2014/main" id="{F2267C33-A766-4468-989C-090536D4250C}"/>
                    </a:ext>
                  </a:extLst>
                </p:cNvPr>
                <p:cNvSpPr txBox="1"/>
                <p:nvPr/>
              </p:nvSpPr>
              <p:spPr>
                <a:xfrm>
                  <a:off x="4381500" y="4876800"/>
                  <a:ext cx="381000" cy="276999"/>
                </a:xfrm>
                <a:prstGeom prst="rect">
                  <a:avLst/>
                </a:prstGeom>
                <a:solidFill>
                  <a:schemeClr val="tx1"/>
                </a:solidFill>
              </p:spPr>
              <p:txBody>
                <a:bodyPr wrap="square" rtlCol="0">
                  <a:spAutoFit/>
                </a:bodyPr>
                <a:lstStyle/>
                <a:p>
                  <a:r>
                    <a:rPr lang="en-US" sz="1200" dirty="0">
                      <a:solidFill>
                        <a:schemeClr val="bg1"/>
                      </a:solidFill>
                    </a:rPr>
                    <a:t>4f</a:t>
                  </a:r>
                </a:p>
              </p:txBody>
            </p:sp>
            <p:sp>
              <p:nvSpPr>
                <p:cNvPr id="29" name="TextBox 28">
                  <a:extLst>
                    <a:ext uri="{FF2B5EF4-FFF2-40B4-BE49-F238E27FC236}">
                      <a16:creationId xmlns:a16="http://schemas.microsoft.com/office/drawing/2014/main" id="{6B05A82B-60F5-4609-B96E-3F57BE6443D9}"/>
                    </a:ext>
                  </a:extLst>
                </p:cNvPr>
                <p:cNvSpPr txBox="1"/>
                <p:nvPr/>
              </p:nvSpPr>
              <p:spPr>
                <a:xfrm>
                  <a:off x="4398434" y="5334000"/>
                  <a:ext cx="381000" cy="276999"/>
                </a:xfrm>
                <a:prstGeom prst="rect">
                  <a:avLst/>
                </a:prstGeom>
                <a:solidFill>
                  <a:schemeClr val="tx1"/>
                </a:solidFill>
              </p:spPr>
              <p:txBody>
                <a:bodyPr wrap="square" rtlCol="0">
                  <a:spAutoFit/>
                </a:bodyPr>
                <a:lstStyle/>
                <a:p>
                  <a:r>
                    <a:rPr lang="en-US" sz="1200" dirty="0">
                      <a:solidFill>
                        <a:schemeClr val="bg1"/>
                      </a:solidFill>
                    </a:rPr>
                    <a:t>5f</a:t>
                  </a:r>
                </a:p>
              </p:txBody>
            </p:sp>
            <p:sp>
              <p:nvSpPr>
                <p:cNvPr id="30" name="TextBox 29">
                  <a:extLst>
                    <a:ext uri="{FF2B5EF4-FFF2-40B4-BE49-F238E27FC236}">
                      <a16:creationId xmlns:a16="http://schemas.microsoft.com/office/drawing/2014/main" id="{27C5D216-AAEB-42DF-8E40-A94CF1FD4A48}"/>
                    </a:ext>
                  </a:extLst>
                </p:cNvPr>
                <p:cNvSpPr txBox="1"/>
                <p:nvPr/>
              </p:nvSpPr>
              <p:spPr>
                <a:xfrm>
                  <a:off x="8641649" y="1522955"/>
                  <a:ext cx="349951" cy="2970044"/>
                </a:xfrm>
                <a:prstGeom prst="rect">
                  <a:avLst/>
                </a:prstGeom>
                <a:noFill/>
              </p:spPr>
              <p:txBody>
                <a:bodyPr wrap="square" rtlCol="0">
                  <a:spAutoFit/>
                </a:bodyPr>
                <a:lstStyle/>
                <a:p>
                  <a:pPr>
                    <a:spcAft>
                      <a:spcPts val="1400"/>
                    </a:spcAft>
                  </a:pPr>
                  <a:r>
                    <a:rPr lang="en-US" sz="1600" dirty="0">
                      <a:solidFill>
                        <a:srgbClr val="C00000"/>
                      </a:solidFill>
                    </a:rPr>
                    <a:t>1</a:t>
                  </a:r>
                </a:p>
                <a:p>
                  <a:pPr>
                    <a:spcAft>
                      <a:spcPts val="1400"/>
                    </a:spcAft>
                  </a:pPr>
                  <a:r>
                    <a:rPr lang="en-US" sz="1600" dirty="0">
                      <a:solidFill>
                        <a:srgbClr val="C00000"/>
                      </a:solidFill>
                    </a:rPr>
                    <a:t>2</a:t>
                  </a:r>
                </a:p>
                <a:p>
                  <a:pPr>
                    <a:spcAft>
                      <a:spcPts val="1400"/>
                    </a:spcAft>
                  </a:pPr>
                  <a:r>
                    <a:rPr lang="en-US" sz="1600" dirty="0">
                      <a:solidFill>
                        <a:srgbClr val="C00000"/>
                      </a:solidFill>
                    </a:rPr>
                    <a:t>3</a:t>
                  </a:r>
                </a:p>
                <a:p>
                  <a:pPr>
                    <a:spcAft>
                      <a:spcPts val="1400"/>
                    </a:spcAft>
                  </a:pPr>
                  <a:r>
                    <a:rPr lang="en-US" sz="1600" dirty="0">
                      <a:solidFill>
                        <a:srgbClr val="C00000"/>
                      </a:solidFill>
                    </a:rPr>
                    <a:t>4</a:t>
                  </a:r>
                </a:p>
                <a:p>
                  <a:pPr>
                    <a:spcAft>
                      <a:spcPts val="1400"/>
                    </a:spcAft>
                  </a:pPr>
                  <a:r>
                    <a:rPr lang="en-US" sz="1600" dirty="0">
                      <a:solidFill>
                        <a:srgbClr val="C00000"/>
                      </a:solidFill>
                    </a:rPr>
                    <a:t>5</a:t>
                  </a:r>
                </a:p>
                <a:p>
                  <a:pPr>
                    <a:spcAft>
                      <a:spcPts val="1400"/>
                    </a:spcAft>
                  </a:pPr>
                  <a:r>
                    <a:rPr lang="en-US" sz="1600" dirty="0">
                      <a:solidFill>
                        <a:srgbClr val="C00000"/>
                      </a:solidFill>
                    </a:rPr>
                    <a:t>6</a:t>
                  </a:r>
                </a:p>
                <a:p>
                  <a:r>
                    <a:rPr lang="en-US" sz="1600" dirty="0">
                      <a:solidFill>
                        <a:srgbClr val="C00000"/>
                      </a:solidFill>
                    </a:rPr>
                    <a:t>7</a:t>
                  </a:r>
                </a:p>
              </p:txBody>
            </p:sp>
            <p:cxnSp>
              <p:nvCxnSpPr>
                <p:cNvPr id="31" name="Straight Arrow Connector 30">
                  <a:extLst>
                    <a:ext uri="{FF2B5EF4-FFF2-40B4-BE49-F238E27FC236}">
                      <a16:creationId xmlns:a16="http://schemas.microsoft.com/office/drawing/2014/main" id="{3C1391BB-09DB-4488-A037-D18CDB9FA455}"/>
                    </a:ext>
                  </a:extLst>
                </p:cNvPr>
                <p:cNvCxnSpPr>
                  <a:cxnSpLocks/>
                </p:cNvCxnSpPr>
                <p:nvPr/>
              </p:nvCxnSpPr>
              <p:spPr>
                <a:xfrm>
                  <a:off x="8763000" y="635000"/>
                  <a:ext cx="0" cy="685800"/>
                </a:xfrm>
                <a:prstGeom prst="straightConnector1">
                  <a:avLst/>
                </a:prstGeom>
                <a:ln w="44450">
                  <a:tailEnd type="triangle"/>
                </a:ln>
              </p:spPr>
              <p:style>
                <a:lnRef idx="1">
                  <a:schemeClr val="accent4"/>
                </a:lnRef>
                <a:fillRef idx="0">
                  <a:schemeClr val="accent4"/>
                </a:fillRef>
                <a:effectRef idx="0">
                  <a:schemeClr val="accent4"/>
                </a:effectRef>
                <a:fontRef idx="minor">
                  <a:schemeClr val="tx1"/>
                </a:fontRef>
              </p:style>
            </p:cxnSp>
            <p:sp>
              <p:nvSpPr>
                <p:cNvPr id="32" name="TextBox 31">
                  <a:extLst>
                    <a:ext uri="{FF2B5EF4-FFF2-40B4-BE49-F238E27FC236}">
                      <a16:creationId xmlns:a16="http://schemas.microsoft.com/office/drawing/2014/main" id="{0501C7FC-AF08-497F-81AF-7DD9D6FC1699}"/>
                    </a:ext>
                  </a:extLst>
                </p:cNvPr>
                <p:cNvSpPr txBox="1"/>
                <p:nvPr/>
              </p:nvSpPr>
              <p:spPr>
                <a:xfrm>
                  <a:off x="7803449" y="4914419"/>
                  <a:ext cx="349951" cy="764312"/>
                </a:xfrm>
                <a:prstGeom prst="rect">
                  <a:avLst/>
                </a:prstGeom>
                <a:noFill/>
              </p:spPr>
              <p:txBody>
                <a:bodyPr wrap="square" rtlCol="0">
                  <a:spAutoFit/>
                </a:bodyPr>
                <a:lstStyle/>
                <a:p>
                  <a:pPr>
                    <a:spcAft>
                      <a:spcPts val="1400"/>
                    </a:spcAft>
                  </a:pPr>
                  <a:r>
                    <a:rPr lang="en-US" sz="1600" dirty="0">
                      <a:solidFill>
                        <a:srgbClr val="C00000"/>
                      </a:solidFill>
                    </a:rPr>
                    <a:t>6</a:t>
                  </a:r>
                </a:p>
                <a:p>
                  <a:r>
                    <a:rPr lang="en-US" sz="1600" dirty="0">
                      <a:solidFill>
                        <a:srgbClr val="C00000"/>
                      </a:solidFill>
                    </a:rPr>
                    <a:t>7</a:t>
                  </a:r>
                </a:p>
              </p:txBody>
            </p:sp>
          </p:grpSp>
          <p:sp>
            <p:nvSpPr>
              <p:cNvPr id="34" name="TextBox 33">
                <a:extLst>
                  <a:ext uri="{FF2B5EF4-FFF2-40B4-BE49-F238E27FC236}">
                    <a16:creationId xmlns:a16="http://schemas.microsoft.com/office/drawing/2014/main" id="{79FA507C-C337-47BA-9E71-81E1407D3E25}"/>
                  </a:ext>
                </a:extLst>
              </p:cNvPr>
              <p:cNvSpPr txBox="1"/>
              <p:nvPr/>
            </p:nvSpPr>
            <p:spPr>
              <a:xfrm>
                <a:off x="7086600" y="2738889"/>
                <a:ext cx="381000" cy="276999"/>
              </a:xfrm>
              <a:prstGeom prst="rect">
                <a:avLst/>
              </a:prstGeom>
              <a:solidFill>
                <a:schemeClr val="tx1"/>
              </a:solidFill>
            </p:spPr>
            <p:txBody>
              <a:bodyPr wrap="square" rtlCol="0">
                <a:spAutoFit/>
              </a:bodyPr>
              <a:lstStyle/>
              <a:p>
                <a:r>
                  <a:rPr lang="en-US" sz="1200" dirty="0">
                    <a:solidFill>
                      <a:schemeClr val="bg1"/>
                    </a:solidFill>
                  </a:rPr>
                  <a:t>4p</a:t>
                </a:r>
              </a:p>
            </p:txBody>
          </p:sp>
          <p:sp>
            <p:nvSpPr>
              <p:cNvPr id="35" name="TextBox 34">
                <a:extLst>
                  <a:ext uri="{FF2B5EF4-FFF2-40B4-BE49-F238E27FC236}">
                    <a16:creationId xmlns:a16="http://schemas.microsoft.com/office/drawing/2014/main" id="{55C26596-B27C-430B-9131-00A4F5F14FA2}"/>
                  </a:ext>
                </a:extLst>
              </p:cNvPr>
              <p:cNvSpPr txBox="1"/>
              <p:nvPr/>
            </p:nvSpPr>
            <p:spPr>
              <a:xfrm>
                <a:off x="7075312" y="1935124"/>
                <a:ext cx="381000" cy="276999"/>
              </a:xfrm>
              <a:prstGeom prst="rect">
                <a:avLst/>
              </a:prstGeom>
              <a:solidFill>
                <a:schemeClr val="tx1"/>
              </a:solidFill>
            </p:spPr>
            <p:txBody>
              <a:bodyPr wrap="square" rtlCol="0">
                <a:spAutoFit/>
              </a:bodyPr>
              <a:lstStyle/>
              <a:p>
                <a:r>
                  <a:rPr lang="en-US" sz="1200" dirty="0">
                    <a:solidFill>
                      <a:schemeClr val="bg1"/>
                    </a:solidFill>
                  </a:rPr>
                  <a:t>2p</a:t>
                </a:r>
              </a:p>
            </p:txBody>
          </p:sp>
        </p:grpSp>
        <p:cxnSp>
          <p:nvCxnSpPr>
            <p:cNvPr id="37" name="Straight Arrow Connector 36">
              <a:extLst>
                <a:ext uri="{FF2B5EF4-FFF2-40B4-BE49-F238E27FC236}">
                  <a16:creationId xmlns:a16="http://schemas.microsoft.com/office/drawing/2014/main" id="{84C9B519-EF79-4C4C-96A2-0793B89FE8B8}"/>
                </a:ext>
              </a:extLst>
            </p:cNvPr>
            <p:cNvCxnSpPr>
              <a:cxnSpLocks/>
            </p:cNvCxnSpPr>
            <p:nvPr/>
          </p:nvCxnSpPr>
          <p:spPr>
            <a:xfrm flipH="1">
              <a:off x="8240897" y="4810899"/>
              <a:ext cx="419101" cy="342900"/>
            </a:xfrm>
            <a:prstGeom prst="straightConnector1">
              <a:avLst/>
            </a:prstGeom>
            <a:ln w="44450">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1291988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C000"/>
                </a:solidFill>
                <a:sym typeface="Wingdings" panose="05000000000000000000" pitchFamily="2" charset="2"/>
              </a:rPr>
              <a:t> Quiz!</a:t>
            </a:r>
            <a:endParaRPr lang="en-US" dirty="0"/>
          </a:p>
        </p:txBody>
      </p:sp>
      <p:sp>
        <p:nvSpPr>
          <p:cNvPr id="3" name="Content Placeholder 2"/>
          <p:cNvSpPr>
            <a:spLocks noGrp="1"/>
          </p:cNvSpPr>
          <p:nvPr>
            <p:ph idx="1"/>
          </p:nvPr>
        </p:nvSpPr>
        <p:spPr/>
        <p:txBody>
          <a:bodyPr>
            <a:normAutofit lnSpcReduction="10000"/>
          </a:bodyPr>
          <a:lstStyle/>
          <a:p>
            <a:pPr marL="365760" indent="-365760">
              <a:spcBef>
                <a:spcPts val="0"/>
              </a:spcBef>
              <a:spcAft>
                <a:spcPts val="2400"/>
              </a:spcAft>
            </a:pPr>
            <a:r>
              <a:rPr lang="en-US" dirty="0"/>
              <a:t>On your Quiz paper, </a:t>
            </a:r>
            <a:r>
              <a:rPr lang="en-US" b="1" dirty="0">
                <a:solidFill>
                  <a:srgbClr val="FFC000"/>
                </a:solidFill>
              </a:rPr>
              <a:t>write </a:t>
            </a:r>
            <a:r>
              <a:rPr lang="en-US" b="1" u="sng" dirty="0">
                <a:solidFill>
                  <a:srgbClr val="FFC000"/>
                </a:solidFill>
              </a:rPr>
              <a:t>abbreviated</a:t>
            </a:r>
            <a:r>
              <a:rPr lang="en-US" b="1" dirty="0">
                <a:solidFill>
                  <a:srgbClr val="FFC000"/>
                </a:solidFill>
              </a:rPr>
              <a:t> configurations</a:t>
            </a:r>
            <a:r>
              <a:rPr lang="en-US" dirty="0"/>
              <a:t> for atoms of the following elements. </a:t>
            </a:r>
          </a:p>
          <a:p>
            <a:pPr marL="365760" indent="-365760">
              <a:spcBef>
                <a:spcPts val="0"/>
              </a:spcBef>
              <a:spcAft>
                <a:spcPts val="1200"/>
              </a:spcAft>
              <a:buClr>
                <a:srgbClr val="FFC000"/>
              </a:buClr>
              <a:buFont typeface="+mj-lt"/>
              <a:buAutoNum type="arabicPeriod" startAt="3"/>
            </a:pPr>
            <a:r>
              <a:rPr lang="en-US" dirty="0"/>
              <a:t>Cd</a:t>
            </a:r>
          </a:p>
          <a:p>
            <a:pPr marL="365760" indent="-365760">
              <a:spcBef>
                <a:spcPts val="0"/>
              </a:spcBef>
              <a:spcAft>
                <a:spcPts val="1200"/>
              </a:spcAft>
              <a:buClr>
                <a:srgbClr val="FFC000"/>
              </a:buClr>
              <a:buFont typeface="+mj-lt"/>
              <a:buAutoNum type="arabicPeriod" startAt="3"/>
            </a:pPr>
            <a:r>
              <a:rPr lang="en-US" dirty="0"/>
              <a:t>Cl</a:t>
            </a:r>
          </a:p>
          <a:p>
            <a:pPr marL="365760" indent="-365760">
              <a:spcBef>
                <a:spcPts val="0"/>
              </a:spcBef>
              <a:spcAft>
                <a:spcPts val="1200"/>
              </a:spcAft>
              <a:buClr>
                <a:srgbClr val="FFC000"/>
              </a:buClr>
              <a:buFont typeface="+mj-lt"/>
              <a:buAutoNum type="arabicPeriod" startAt="3"/>
            </a:pPr>
            <a:r>
              <a:rPr lang="en-US" dirty="0"/>
              <a:t>Ba</a:t>
            </a:r>
          </a:p>
          <a:p>
            <a:pPr marL="365760" indent="-365760">
              <a:spcBef>
                <a:spcPts val="0"/>
              </a:spcBef>
              <a:spcAft>
                <a:spcPts val="1200"/>
              </a:spcAft>
              <a:buClr>
                <a:srgbClr val="FFC000"/>
              </a:buClr>
              <a:buFont typeface="+mj-lt"/>
              <a:buAutoNum type="arabicPeriod" startAt="3"/>
            </a:pPr>
            <a:r>
              <a:rPr lang="en-US" dirty="0" err="1"/>
              <a:t>Pb</a:t>
            </a:r>
            <a:endParaRPr lang="en-US" dirty="0"/>
          </a:p>
          <a:p>
            <a:pPr marL="365760" indent="-365760">
              <a:spcBef>
                <a:spcPts val="0"/>
              </a:spcBef>
              <a:spcAft>
                <a:spcPts val="1200"/>
              </a:spcAft>
              <a:buClr>
                <a:srgbClr val="FFC000"/>
              </a:buClr>
              <a:buFont typeface="+mj-lt"/>
              <a:buAutoNum type="arabicPeriod" startAt="3"/>
            </a:pPr>
            <a:r>
              <a:rPr lang="en-US" dirty="0"/>
              <a:t>Fe</a:t>
            </a:r>
          </a:p>
        </p:txBody>
      </p:sp>
      <p:sp>
        <p:nvSpPr>
          <p:cNvPr id="4" name="Slide Number Placeholder 3"/>
          <p:cNvSpPr>
            <a:spLocks noGrp="1"/>
          </p:cNvSpPr>
          <p:nvPr>
            <p:ph type="sldNum" sz="quarter" idx="12"/>
          </p:nvPr>
        </p:nvSpPr>
        <p:spPr/>
        <p:txBody>
          <a:bodyPr/>
          <a:lstStyle/>
          <a:p>
            <a:fld id="{B777C8B9-CD3F-4FA7-8C82-C47D9B812826}" type="slidenum">
              <a:rPr lang="en-US" smtClean="0"/>
              <a:pPr/>
              <a:t>30</a:t>
            </a:fld>
            <a:endParaRPr lang="en-US"/>
          </a:p>
        </p:txBody>
      </p:sp>
      <p:pic>
        <p:nvPicPr>
          <p:cNvPr id="5" name="Content Placeholder 9">
            <a:extLst>
              <a:ext uri="{FF2B5EF4-FFF2-40B4-BE49-F238E27FC236}">
                <a16:creationId xmlns:a16="http://schemas.microsoft.com/office/drawing/2014/main" id="{BFEF03D5-11AF-4967-8B51-B671F5A7C3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8775"/>
            <a:ext cx="14636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547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C000"/>
                </a:solidFill>
                <a:sym typeface="Wingdings" panose="05000000000000000000" pitchFamily="2" charset="2"/>
              </a:rPr>
              <a:t></a:t>
            </a:r>
            <a:endParaRPr lang="en-US" dirty="0"/>
          </a:p>
        </p:txBody>
      </p:sp>
      <p:sp>
        <p:nvSpPr>
          <p:cNvPr id="3" name="Content Placeholder 2"/>
          <p:cNvSpPr>
            <a:spLocks noGrp="1"/>
          </p:cNvSpPr>
          <p:nvPr>
            <p:ph idx="1"/>
          </p:nvPr>
        </p:nvSpPr>
        <p:spPr>
          <a:xfrm>
            <a:off x="2286000" y="1600200"/>
            <a:ext cx="5638800" cy="4525963"/>
          </a:xfrm>
        </p:spPr>
        <p:txBody>
          <a:bodyPr>
            <a:normAutofit fontScale="85000" lnSpcReduction="20000"/>
          </a:bodyPr>
          <a:lstStyle/>
          <a:p>
            <a:pPr marL="365760" indent="-365760">
              <a:lnSpc>
                <a:spcPct val="120000"/>
              </a:lnSpc>
              <a:spcBef>
                <a:spcPts val="600"/>
              </a:spcBef>
              <a:buClr>
                <a:srgbClr val="FFC000"/>
              </a:buClr>
              <a:buFont typeface="+mj-lt"/>
              <a:buAutoNum type="arabicPeriod" startAt="3"/>
            </a:pPr>
            <a:r>
              <a:rPr lang="en-US" dirty="0"/>
              <a:t>Cd = [Kr] 5s</a:t>
            </a:r>
            <a:r>
              <a:rPr lang="en-US" baseline="30000" dirty="0"/>
              <a:t>2</a:t>
            </a:r>
            <a:r>
              <a:rPr lang="en-US" dirty="0"/>
              <a:t>4d</a:t>
            </a:r>
            <a:r>
              <a:rPr lang="en-US" baseline="30000" dirty="0"/>
              <a:t>10</a:t>
            </a:r>
          </a:p>
          <a:p>
            <a:pPr marL="365760" indent="-365760">
              <a:lnSpc>
                <a:spcPct val="120000"/>
              </a:lnSpc>
              <a:spcBef>
                <a:spcPts val="0"/>
              </a:spcBef>
              <a:buNone/>
            </a:pPr>
            <a:r>
              <a:rPr lang="en-US" dirty="0"/>
              <a:t>	          </a:t>
            </a:r>
            <a:r>
              <a:rPr lang="en-US" sz="2200" dirty="0"/>
              <a:t>36</a:t>
            </a:r>
          </a:p>
          <a:p>
            <a:pPr marL="365760" indent="-365760">
              <a:lnSpc>
                <a:spcPct val="120000"/>
              </a:lnSpc>
              <a:spcBef>
                <a:spcPts val="600"/>
              </a:spcBef>
              <a:buClr>
                <a:srgbClr val="FFC000"/>
              </a:buClr>
              <a:buFont typeface="+mj-lt"/>
              <a:buAutoNum type="arabicPeriod" startAt="4"/>
            </a:pPr>
            <a:r>
              <a:rPr lang="en-US" dirty="0">
                <a:solidFill>
                  <a:srgbClr val="FFC000"/>
                </a:solidFill>
              </a:rPr>
              <a:t>Cl = [Ne] 3s</a:t>
            </a:r>
            <a:r>
              <a:rPr lang="en-US" baseline="30000" dirty="0">
                <a:solidFill>
                  <a:srgbClr val="FFC000"/>
                </a:solidFill>
              </a:rPr>
              <a:t>2</a:t>
            </a:r>
            <a:r>
              <a:rPr lang="en-US" dirty="0">
                <a:solidFill>
                  <a:srgbClr val="FFC000"/>
                </a:solidFill>
              </a:rPr>
              <a:t>3p</a:t>
            </a:r>
            <a:r>
              <a:rPr lang="en-US" baseline="30000" dirty="0">
                <a:solidFill>
                  <a:srgbClr val="FFC000"/>
                </a:solidFill>
              </a:rPr>
              <a:t>5</a:t>
            </a:r>
          </a:p>
          <a:p>
            <a:pPr marL="365760" indent="-365760">
              <a:lnSpc>
                <a:spcPct val="120000"/>
              </a:lnSpc>
              <a:spcBef>
                <a:spcPts val="0"/>
              </a:spcBef>
              <a:buNone/>
            </a:pPr>
            <a:r>
              <a:rPr lang="en-US" dirty="0">
                <a:solidFill>
                  <a:srgbClr val="FFC000"/>
                </a:solidFill>
              </a:rPr>
              <a:t>	         </a:t>
            </a:r>
            <a:r>
              <a:rPr lang="en-US" sz="2200" dirty="0">
                <a:solidFill>
                  <a:srgbClr val="FFC000"/>
                </a:solidFill>
              </a:rPr>
              <a:t>10</a:t>
            </a:r>
          </a:p>
          <a:p>
            <a:pPr marL="365760" indent="-365760">
              <a:lnSpc>
                <a:spcPct val="120000"/>
              </a:lnSpc>
              <a:spcBef>
                <a:spcPts val="600"/>
              </a:spcBef>
              <a:buClr>
                <a:srgbClr val="FFC000"/>
              </a:buClr>
              <a:buFont typeface="+mj-lt"/>
              <a:buAutoNum type="arabicPeriod" startAt="5"/>
            </a:pPr>
            <a:r>
              <a:rPr lang="en-US" dirty="0"/>
              <a:t>Ba = [</a:t>
            </a:r>
            <a:r>
              <a:rPr lang="en-US" dirty="0" err="1"/>
              <a:t>Xe</a:t>
            </a:r>
            <a:r>
              <a:rPr lang="en-US" dirty="0"/>
              <a:t>] 6s</a:t>
            </a:r>
            <a:r>
              <a:rPr lang="en-US" baseline="30000" dirty="0"/>
              <a:t>2</a:t>
            </a:r>
          </a:p>
          <a:p>
            <a:pPr marL="365760" indent="-365760">
              <a:lnSpc>
                <a:spcPct val="120000"/>
              </a:lnSpc>
              <a:spcBef>
                <a:spcPts val="0"/>
              </a:spcBef>
              <a:buNone/>
            </a:pPr>
            <a:r>
              <a:rPr lang="en-US" dirty="0"/>
              <a:t>	          </a:t>
            </a:r>
            <a:r>
              <a:rPr lang="en-US" sz="2200" dirty="0"/>
              <a:t>54</a:t>
            </a:r>
          </a:p>
          <a:p>
            <a:pPr marL="365760" indent="-365760">
              <a:lnSpc>
                <a:spcPct val="120000"/>
              </a:lnSpc>
              <a:spcBef>
                <a:spcPts val="600"/>
              </a:spcBef>
              <a:buClr>
                <a:srgbClr val="FFC000"/>
              </a:buClr>
              <a:buFont typeface="+mj-lt"/>
              <a:buAutoNum type="arabicPeriod" startAt="6"/>
            </a:pPr>
            <a:r>
              <a:rPr lang="en-US" dirty="0">
                <a:solidFill>
                  <a:srgbClr val="FFC000"/>
                </a:solidFill>
              </a:rPr>
              <a:t>Pb = [</a:t>
            </a:r>
            <a:r>
              <a:rPr lang="en-US" dirty="0" err="1">
                <a:solidFill>
                  <a:srgbClr val="FFC000"/>
                </a:solidFill>
              </a:rPr>
              <a:t>Xe</a:t>
            </a:r>
            <a:r>
              <a:rPr lang="en-US" dirty="0">
                <a:solidFill>
                  <a:srgbClr val="FFC000"/>
                </a:solidFill>
              </a:rPr>
              <a:t>] 6s</a:t>
            </a:r>
            <a:r>
              <a:rPr lang="en-US" baseline="30000" dirty="0">
                <a:solidFill>
                  <a:srgbClr val="FFC000"/>
                </a:solidFill>
              </a:rPr>
              <a:t>2</a:t>
            </a:r>
            <a:r>
              <a:rPr lang="en-US" dirty="0">
                <a:solidFill>
                  <a:srgbClr val="FFC000"/>
                </a:solidFill>
              </a:rPr>
              <a:t>4f</a:t>
            </a:r>
            <a:r>
              <a:rPr lang="en-US" baseline="30000" dirty="0">
                <a:solidFill>
                  <a:srgbClr val="FFC000"/>
                </a:solidFill>
              </a:rPr>
              <a:t>14</a:t>
            </a:r>
            <a:r>
              <a:rPr lang="en-US" dirty="0">
                <a:solidFill>
                  <a:srgbClr val="FFC000"/>
                </a:solidFill>
              </a:rPr>
              <a:t>5d</a:t>
            </a:r>
            <a:r>
              <a:rPr lang="en-US" baseline="30000" dirty="0">
                <a:solidFill>
                  <a:srgbClr val="FFC000"/>
                </a:solidFill>
              </a:rPr>
              <a:t>10</a:t>
            </a:r>
            <a:r>
              <a:rPr lang="en-US" dirty="0">
                <a:solidFill>
                  <a:srgbClr val="FFC000"/>
                </a:solidFill>
              </a:rPr>
              <a:t>6p</a:t>
            </a:r>
            <a:r>
              <a:rPr lang="en-US" baseline="30000" dirty="0">
                <a:solidFill>
                  <a:srgbClr val="FFC000"/>
                </a:solidFill>
              </a:rPr>
              <a:t>2</a:t>
            </a:r>
          </a:p>
          <a:p>
            <a:pPr marL="365760" indent="-365760">
              <a:lnSpc>
                <a:spcPct val="120000"/>
              </a:lnSpc>
              <a:spcBef>
                <a:spcPts val="0"/>
              </a:spcBef>
              <a:buNone/>
            </a:pPr>
            <a:r>
              <a:rPr lang="en-US" dirty="0">
                <a:solidFill>
                  <a:srgbClr val="FFC000"/>
                </a:solidFill>
              </a:rPr>
              <a:t>	          </a:t>
            </a:r>
            <a:r>
              <a:rPr lang="en-US" sz="2200" dirty="0">
                <a:solidFill>
                  <a:srgbClr val="FFC000"/>
                </a:solidFill>
              </a:rPr>
              <a:t>54</a:t>
            </a:r>
          </a:p>
          <a:p>
            <a:pPr marL="365760" indent="-365760">
              <a:lnSpc>
                <a:spcPct val="120000"/>
              </a:lnSpc>
              <a:spcBef>
                <a:spcPts val="600"/>
              </a:spcBef>
              <a:buClr>
                <a:srgbClr val="FFC000"/>
              </a:buClr>
              <a:buFont typeface="+mj-lt"/>
              <a:buAutoNum type="arabicPeriod" startAt="7"/>
            </a:pPr>
            <a:r>
              <a:rPr lang="en-US" dirty="0"/>
              <a:t>Fe = [</a:t>
            </a:r>
            <a:r>
              <a:rPr lang="en-US" dirty="0" err="1"/>
              <a:t>Ar</a:t>
            </a:r>
            <a:r>
              <a:rPr lang="en-US" dirty="0"/>
              <a:t>] 4s</a:t>
            </a:r>
            <a:r>
              <a:rPr lang="en-US" baseline="30000" dirty="0"/>
              <a:t>2</a:t>
            </a:r>
            <a:r>
              <a:rPr lang="en-US" dirty="0"/>
              <a:t>3d</a:t>
            </a:r>
            <a:r>
              <a:rPr lang="en-US" baseline="30000" dirty="0"/>
              <a:t>6</a:t>
            </a:r>
          </a:p>
          <a:p>
            <a:pPr marL="365760" indent="-365760">
              <a:lnSpc>
                <a:spcPct val="120000"/>
              </a:lnSpc>
              <a:spcBef>
                <a:spcPts val="0"/>
              </a:spcBef>
              <a:buNone/>
            </a:pPr>
            <a:r>
              <a:rPr lang="en-US" dirty="0"/>
              <a:t>	         </a:t>
            </a:r>
            <a:r>
              <a:rPr lang="en-US" sz="2200" dirty="0"/>
              <a:t>18</a:t>
            </a:r>
          </a:p>
        </p:txBody>
      </p:sp>
      <p:sp>
        <p:nvSpPr>
          <p:cNvPr id="4" name="Slide Number Placeholder 3"/>
          <p:cNvSpPr>
            <a:spLocks noGrp="1"/>
          </p:cNvSpPr>
          <p:nvPr>
            <p:ph type="sldNum" sz="quarter" idx="12"/>
          </p:nvPr>
        </p:nvSpPr>
        <p:spPr/>
        <p:txBody>
          <a:bodyPr/>
          <a:lstStyle/>
          <a:p>
            <a:fld id="{B777C8B9-CD3F-4FA7-8C82-C47D9B812826}" type="slidenum">
              <a:rPr lang="en-US" smtClean="0"/>
              <a:pPr/>
              <a:t>31</a:t>
            </a:fld>
            <a:endParaRPr lang="en-US"/>
          </a:p>
        </p:txBody>
      </p:sp>
      <p:pic>
        <p:nvPicPr>
          <p:cNvPr id="5" name="Content Placeholder 9">
            <a:extLst>
              <a:ext uri="{FF2B5EF4-FFF2-40B4-BE49-F238E27FC236}">
                <a16:creationId xmlns:a16="http://schemas.microsoft.com/office/drawing/2014/main" id="{BFEF03D5-11AF-4967-8B51-B671F5A7C3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58775"/>
            <a:ext cx="14636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95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Autofit/>
          </a:bodyPr>
          <a:lstStyle/>
          <a:p>
            <a:r>
              <a:rPr lang="en-US" sz="3600" dirty="0"/>
              <a:t>Exceptional Electron Configurations</a:t>
            </a:r>
          </a:p>
        </p:txBody>
      </p:sp>
      <p:sp>
        <p:nvSpPr>
          <p:cNvPr id="3" name="Content Placeholder 2"/>
          <p:cNvSpPr>
            <a:spLocks noGrp="1"/>
          </p:cNvSpPr>
          <p:nvPr>
            <p:ph idx="1"/>
          </p:nvPr>
        </p:nvSpPr>
        <p:spPr>
          <a:xfrm>
            <a:off x="457200" y="1143000"/>
            <a:ext cx="8305800" cy="5279064"/>
          </a:xfrm>
        </p:spPr>
        <p:txBody>
          <a:bodyPr>
            <a:normAutofit/>
          </a:bodyPr>
          <a:lstStyle/>
          <a:p>
            <a:pPr>
              <a:spcBef>
                <a:spcPts val="1200"/>
              </a:spcBef>
            </a:pPr>
            <a:r>
              <a:rPr lang="en-US" sz="2600" dirty="0"/>
              <a:t>In large atoms, the electron configuration does not always follow the rules.</a:t>
            </a:r>
          </a:p>
          <a:p>
            <a:pPr>
              <a:spcBef>
                <a:spcPts val="1200"/>
              </a:spcBef>
            </a:pPr>
            <a:r>
              <a:rPr lang="en-US" sz="2600" dirty="0"/>
              <a:t>Copper and chromium have electron configurations that are exceptions to the </a:t>
            </a:r>
            <a:r>
              <a:rPr lang="en-US" sz="2600" dirty="0" err="1"/>
              <a:t>aufbau</a:t>
            </a:r>
            <a:r>
              <a:rPr lang="en-US" sz="2600" dirty="0"/>
              <a:t> principle.</a:t>
            </a:r>
          </a:p>
          <a:p>
            <a:pPr>
              <a:spcBef>
                <a:spcPts val="1800"/>
              </a:spcBef>
            </a:pPr>
            <a:r>
              <a:rPr lang="en-US" sz="2600" dirty="0" err="1"/>
              <a:t>Aufbau</a:t>
            </a:r>
            <a:r>
              <a:rPr lang="en-US" sz="2600" dirty="0"/>
              <a:t> configuration:	Cr 1s</a:t>
            </a:r>
            <a:r>
              <a:rPr lang="en-US" sz="2600" baseline="30000" dirty="0"/>
              <a:t>2</a:t>
            </a:r>
            <a:r>
              <a:rPr lang="en-US" sz="2600" dirty="0"/>
              <a:t>2s</a:t>
            </a:r>
            <a:r>
              <a:rPr lang="en-US" sz="2600" baseline="30000" dirty="0"/>
              <a:t>2</a:t>
            </a:r>
            <a:r>
              <a:rPr lang="en-US" sz="2600" dirty="0"/>
              <a:t>2p</a:t>
            </a:r>
            <a:r>
              <a:rPr lang="en-US" sz="2600" baseline="30000" dirty="0"/>
              <a:t>6</a:t>
            </a:r>
            <a:r>
              <a:rPr lang="en-US" sz="2600" dirty="0"/>
              <a:t>3s</a:t>
            </a:r>
            <a:r>
              <a:rPr lang="en-US" sz="2600" baseline="30000" dirty="0"/>
              <a:t>2</a:t>
            </a:r>
            <a:r>
              <a:rPr lang="en-US" sz="2600" dirty="0"/>
              <a:t>3p</a:t>
            </a:r>
            <a:r>
              <a:rPr lang="en-US" sz="2600" baseline="30000" dirty="0"/>
              <a:t>6</a:t>
            </a:r>
            <a:r>
              <a:rPr lang="en-US" sz="2600" dirty="0">
                <a:solidFill>
                  <a:srgbClr val="FFC000"/>
                </a:solidFill>
              </a:rPr>
              <a:t>4s</a:t>
            </a:r>
            <a:r>
              <a:rPr lang="en-US" sz="2600" baseline="30000" dirty="0">
                <a:solidFill>
                  <a:srgbClr val="FFC000"/>
                </a:solidFill>
              </a:rPr>
              <a:t>2</a:t>
            </a:r>
            <a:r>
              <a:rPr lang="en-US" sz="2600" dirty="0">
                <a:solidFill>
                  <a:srgbClr val="FFC000"/>
                </a:solidFill>
              </a:rPr>
              <a:t>3d</a:t>
            </a:r>
            <a:r>
              <a:rPr lang="en-US" sz="2600" baseline="30000" dirty="0">
                <a:solidFill>
                  <a:srgbClr val="FFC000"/>
                </a:solidFill>
              </a:rPr>
              <a:t>4</a:t>
            </a:r>
          </a:p>
          <a:p>
            <a:pPr marL="36576" indent="0">
              <a:spcBef>
                <a:spcPts val="0"/>
              </a:spcBef>
              <a:buNone/>
            </a:pPr>
            <a:r>
              <a:rPr lang="en-US" sz="2600" dirty="0"/>
              <a:t>				Cu 1s</a:t>
            </a:r>
            <a:r>
              <a:rPr lang="en-US" sz="2600" baseline="30000" dirty="0"/>
              <a:t>2</a:t>
            </a:r>
            <a:r>
              <a:rPr lang="en-US" sz="2600" dirty="0"/>
              <a:t>2s</a:t>
            </a:r>
            <a:r>
              <a:rPr lang="en-US" sz="2600" baseline="30000" dirty="0"/>
              <a:t>2</a:t>
            </a:r>
            <a:r>
              <a:rPr lang="en-US" sz="2600" dirty="0"/>
              <a:t>2p</a:t>
            </a:r>
            <a:r>
              <a:rPr lang="en-US" sz="2600" baseline="30000" dirty="0"/>
              <a:t>6</a:t>
            </a:r>
            <a:r>
              <a:rPr lang="en-US" sz="2600" dirty="0"/>
              <a:t>3s</a:t>
            </a:r>
            <a:r>
              <a:rPr lang="en-US" sz="2600" baseline="30000" dirty="0"/>
              <a:t>2</a:t>
            </a:r>
            <a:r>
              <a:rPr lang="en-US" sz="2600" dirty="0"/>
              <a:t>3p</a:t>
            </a:r>
            <a:r>
              <a:rPr lang="en-US" sz="2600" baseline="30000" dirty="0"/>
              <a:t>6</a:t>
            </a:r>
            <a:r>
              <a:rPr lang="en-US" sz="2600" dirty="0">
                <a:solidFill>
                  <a:srgbClr val="00B0F0"/>
                </a:solidFill>
              </a:rPr>
              <a:t>4s</a:t>
            </a:r>
            <a:r>
              <a:rPr lang="en-US" sz="2600" baseline="30000" dirty="0">
                <a:solidFill>
                  <a:srgbClr val="00B0F0"/>
                </a:solidFill>
              </a:rPr>
              <a:t>2</a:t>
            </a:r>
            <a:r>
              <a:rPr lang="en-US" sz="2600" dirty="0">
                <a:solidFill>
                  <a:srgbClr val="00B0F0"/>
                </a:solidFill>
              </a:rPr>
              <a:t>3d</a:t>
            </a:r>
            <a:r>
              <a:rPr lang="en-US" sz="2600" baseline="30000" dirty="0">
                <a:solidFill>
                  <a:srgbClr val="00B0F0"/>
                </a:solidFill>
              </a:rPr>
              <a:t>9</a:t>
            </a:r>
          </a:p>
          <a:p>
            <a:pPr>
              <a:spcBef>
                <a:spcPts val="1800"/>
              </a:spcBef>
            </a:pPr>
            <a:r>
              <a:rPr lang="en-US" sz="2600" dirty="0"/>
              <a:t>Actual configuration:	Cr 1s</a:t>
            </a:r>
            <a:r>
              <a:rPr lang="en-US" sz="2600" baseline="30000" dirty="0"/>
              <a:t>2</a:t>
            </a:r>
            <a:r>
              <a:rPr lang="en-US" sz="2600" dirty="0"/>
              <a:t>2s</a:t>
            </a:r>
            <a:r>
              <a:rPr lang="en-US" sz="2600" baseline="30000" dirty="0"/>
              <a:t>2</a:t>
            </a:r>
            <a:r>
              <a:rPr lang="en-US" sz="2600" dirty="0"/>
              <a:t>2p</a:t>
            </a:r>
            <a:r>
              <a:rPr lang="en-US" sz="2600" baseline="30000" dirty="0"/>
              <a:t>6</a:t>
            </a:r>
            <a:r>
              <a:rPr lang="en-US" sz="2600" dirty="0"/>
              <a:t>3s</a:t>
            </a:r>
            <a:r>
              <a:rPr lang="en-US" sz="2600" baseline="30000" dirty="0"/>
              <a:t>2</a:t>
            </a:r>
            <a:r>
              <a:rPr lang="en-US" sz="2600" dirty="0"/>
              <a:t>3p</a:t>
            </a:r>
            <a:r>
              <a:rPr lang="en-US" sz="2600" baseline="30000" dirty="0"/>
              <a:t>6</a:t>
            </a:r>
            <a:r>
              <a:rPr lang="en-US" sz="2600" dirty="0">
                <a:solidFill>
                  <a:srgbClr val="FFC000"/>
                </a:solidFill>
              </a:rPr>
              <a:t>4s</a:t>
            </a:r>
            <a:r>
              <a:rPr lang="en-US" sz="2600" baseline="30000" dirty="0">
                <a:solidFill>
                  <a:srgbClr val="FFC000"/>
                </a:solidFill>
              </a:rPr>
              <a:t>1</a:t>
            </a:r>
            <a:r>
              <a:rPr lang="en-US" sz="2600" dirty="0">
                <a:solidFill>
                  <a:srgbClr val="FFC000"/>
                </a:solidFill>
              </a:rPr>
              <a:t>3d</a:t>
            </a:r>
            <a:r>
              <a:rPr lang="en-US" sz="2600" baseline="30000" dirty="0">
                <a:solidFill>
                  <a:srgbClr val="FFC000"/>
                </a:solidFill>
              </a:rPr>
              <a:t>5</a:t>
            </a:r>
            <a:endParaRPr lang="en-US" sz="2600" baseline="30000" dirty="0"/>
          </a:p>
          <a:p>
            <a:pPr marL="36576" indent="0">
              <a:spcBef>
                <a:spcPts val="0"/>
              </a:spcBef>
              <a:buNone/>
            </a:pPr>
            <a:r>
              <a:rPr lang="en-US" sz="2600" dirty="0"/>
              <a:t>				Cu 1s</a:t>
            </a:r>
            <a:r>
              <a:rPr lang="en-US" sz="2600" baseline="30000" dirty="0"/>
              <a:t>2</a:t>
            </a:r>
            <a:r>
              <a:rPr lang="en-US" sz="2600" dirty="0"/>
              <a:t>2s</a:t>
            </a:r>
            <a:r>
              <a:rPr lang="en-US" sz="2600" baseline="30000" dirty="0"/>
              <a:t>2</a:t>
            </a:r>
            <a:r>
              <a:rPr lang="en-US" sz="2600" dirty="0"/>
              <a:t>2p</a:t>
            </a:r>
            <a:r>
              <a:rPr lang="en-US" sz="2600" baseline="30000" dirty="0"/>
              <a:t>6</a:t>
            </a:r>
            <a:r>
              <a:rPr lang="en-US" sz="2600" dirty="0"/>
              <a:t>3s</a:t>
            </a:r>
            <a:r>
              <a:rPr lang="en-US" sz="2600" baseline="30000" dirty="0"/>
              <a:t>2</a:t>
            </a:r>
            <a:r>
              <a:rPr lang="en-US" sz="2600" dirty="0"/>
              <a:t>3p</a:t>
            </a:r>
            <a:r>
              <a:rPr lang="en-US" sz="2600" baseline="30000" dirty="0"/>
              <a:t>6</a:t>
            </a:r>
            <a:r>
              <a:rPr lang="en-US" sz="2600" dirty="0">
                <a:solidFill>
                  <a:srgbClr val="00B0F0"/>
                </a:solidFill>
              </a:rPr>
              <a:t>4s</a:t>
            </a:r>
            <a:r>
              <a:rPr lang="en-US" sz="2600" baseline="30000" dirty="0">
                <a:solidFill>
                  <a:srgbClr val="00B0F0"/>
                </a:solidFill>
              </a:rPr>
              <a:t>1</a:t>
            </a:r>
            <a:r>
              <a:rPr lang="en-US" sz="2600" dirty="0">
                <a:solidFill>
                  <a:srgbClr val="00B0F0"/>
                </a:solidFill>
              </a:rPr>
              <a:t>3d</a:t>
            </a:r>
            <a:r>
              <a:rPr lang="en-US" sz="2600" baseline="30000" dirty="0">
                <a:solidFill>
                  <a:srgbClr val="00B0F0"/>
                </a:solidFill>
              </a:rPr>
              <a:t>10</a:t>
            </a:r>
            <a:endParaRPr lang="en-US" sz="2600" dirty="0">
              <a:solidFill>
                <a:srgbClr val="00B0F0"/>
              </a:solidFill>
            </a:endParaRPr>
          </a:p>
        </p:txBody>
      </p:sp>
      <p:sp>
        <p:nvSpPr>
          <p:cNvPr id="5" name="Slide Number Placeholder 4"/>
          <p:cNvSpPr>
            <a:spLocks noGrp="1"/>
          </p:cNvSpPr>
          <p:nvPr>
            <p:ph type="sldNum" sz="quarter" idx="12"/>
          </p:nvPr>
        </p:nvSpPr>
        <p:spPr/>
        <p:txBody>
          <a:bodyPr/>
          <a:lstStyle/>
          <a:p>
            <a:fld id="{B777C8B9-CD3F-4FA7-8C82-C47D9B812826}"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a:spcBef>
                <a:spcPts val="0"/>
              </a:spcBef>
            </a:pPr>
            <a:r>
              <a:rPr lang="en-US" sz="2800" dirty="0"/>
              <a:t>Some actual electron configurations differ from the </a:t>
            </a:r>
            <a:r>
              <a:rPr lang="en-US" sz="2800" dirty="0" err="1"/>
              <a:t>aufbau</a:t>
            </a:r>
            <a:r>
              <a:rPr lang="en-US" sz="2800" dirty="0"/>
              <a:t> principle because half-filled sublevels are not as stable as filled sublevels and the energies between these sublevels are very close to each other.</a:t>
            </a:r>
          </a:p>
          <a:p>
            <a:pPr>
              <a:spcBef>
                <a:spcPts val="1800"/>
              </a:spcBef>
            </a:pPr>
            <a:r>
              <a:rPr lang="en-US" sz="2800" dirty="0"/>
              <a:t>Exceptions to the </a:t>
            </a:r>
            <a:r>
              <a:rPr lang="en-US" sz="2800" dirty="0" err="1"/>
              <a:t>aufbau</a:t>
            </a:r>
            <a:r>
              <a:rPr lang="en-US" sz="2800" dirty="0"/>
              <a:t> principle are due to subtle electron-electron interactions in orbitals with very similar energies.</a:t>
            </a:r>
            <a:endParaRPr lang="en-US" dirty="0"/>
          </a:p>
          <a:p>
            <a:endParaRPr lang="en-US" dirty="0"/>
          </a:p>
        </p:txBody>
      </p:sp>
      <p:sp>
        <p:nvSpPr>
          <p:cNvPr id="4" name="Title 1"/>
          <p:cNvSpPr>
            <a:spLocks noGrp="1"/>
          </p:cNvSpPr>
          <p:nvPr>
            <p:ph type="title"/>
          </p:nvPr>
        </p:nvSpPr>
        <p:spPr>
          <a:xfrm>
            <a:off x="457200" y="274638"/>
            <a:ext cx="7467600" cy="868362"/>
          </a:xfrm>
        </p:spPr>
        <p:txBody>
          <a:bodyPr>
            <a:noAutofit/>
          </a:bodyPr>
          <a:lstStyle/>
          <a:p>
            <a:r>
              <a:rPr lang="en-US" sz="3600" dirty="0"/>
              <a:t>Exceptional Electron Configurations</a:t>
            </a:r>
          </a:p>
        </p:txBody>
      </p:sp>
      <p:sp>
        <p:nvSpPr>
          <p:cNvPr id="2" name="Slide Number Placeholder 1"/>
          <p:cNvSpPr>
            <a:spLocks noGrp="1"/>
          </p:cNvSpPr>
          <p:nvPr>
            <p:ph type="sldNum" sz="quarter" idx="12"/>
          </p:nvPr>
        </p:nvSpPr>
        <p:spPr/>
        <p:txBody>
          <a:bodyPr/>
          <a:lstStyle/>
          <a:p>
            <a:fld id="{B777C8B9-CD3F-4FA7-8C82-C47D9B812826}"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Schrödinger and Heisenberg</a:t>
            </a:r>
          </a:p>
        </p:txBody>
      </p:sp>
      <p:sp>
        <p:nvSpPr>
          <p:cNvPr id="3" name="Content Placeholder 2"/>
          <p:cNvSpPr>
            <a:spLocks noGrp="1"/>
          </p:cNvSpPr>
          <p:nvPr>
            <p:ph idx="1"/>
          </p:nvPr>
        </p:nvSpPr>
        <p:spPr/>
        <p:txBody>
          <a:bodyPr/>
          <a:lstStyle/>
          <a:p>
            <a:r>
              <a:rPr lang="en-US" dirty="0"/>
              <a:t>Beyond Bohr’s model of the atom…</a:t>
            </a:r>
          </a:p>
          <a:p>
            <a:r>
              <a:rPr lang="en-US" dirty="0"/>
              <a:t>Schrödinger and Heisenberg created mathematical equations to describe the quantum state of electrons within an atom which produces a more accurate model of where the electrons hang out in the atom. </a:t>
            </a:r>
          </a:p>
          <a:p>
            <a:r>
              <a:rPr lang="en-US" dirty="0"/>
              <a:t>Thus the orbital shapes were identified!</a:t>
            </a:r>
          </a:p>
          <a:p>
            <a:endParaRPr lang="en-US" dirty="0"/>
          </a:p>
        </p:txBody>
      </p:sp>
      <p:sp>
        <p:nvSpPr>
          <p:cNvPr id="4" name="Slide Number Placeholder 3"/>
          <p:cNvSpPr>
            <a:spLocks noGrp="1"/>
          </p:cNvSpPr>
          <p:nvPr>
            <p:ph type="sldNum" sz="quarter" idx="12"/>
          </p:nvPr>
        </p:nvSpPr>
        <p:spPr/>
        <p:txBody>
          <a:bodyPr/>
          <a:lstStyle/>
          <a:p>
            <a:fld id="{B777C8B9-CD3F-4FA7-8C82-C47D9B812826}" type="slidenum">
              <a:rPr lang="en-US" smtClean="0"/>
              <a:pPr/>
              <a:t>34</a:t>
            </a:fld>
            <a:endParaRPr lang="en-US"/>
          </a:p>
        </p:txBody>
      </p:sp>
    </p:spTree>
    <p:extLst>
      <p:ext uri="{BB962C8B-B14F-4D97-AF65-F5344CB8AC3E}">
        <p14:creationId xmlns:p14="http://schemas.microsoft.com/office/powerpoint/2010/main" val="2850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Websites</a:t>
            </a:r>
          </a:p>
        </p:txBody>
      </p:sp>
      <p:sp>
        <p:nvSpPr>
          <p:cNvPr id="4" name="Content Placeholder 3"/>
          <p:cNvSpPr>
            <a:spLocks noGrp="1"/>
          </p:cNvSpPr>
          <p:nvPr>
            <p:ph idx="1"/>
          </p:nvPr>
        </p:nvSpPr>
        <p:spPr/>
        <p:txBody>
          <a:bodyPr/>
          <a:lstStyle/>
          <a:p>
            <a:r>
              <a:rPr lang="en-US" b="1" dirty="0"/>
              <a:t>Paired and Unpaired Electrons</a:t>
            </a:r>
          </a:p>
          <a:p>
            <a:r>
              <a:rPr lang="en-US" dirty="0">
                <a:hlinkClick r:id="rId2"/>
              </a:rPr>
              <a:t>https://www.sophia.org/tutorials/paired-and-unpaired-electrons</a:t>
            </a:r>
            <a:endParaRPr lang="en-US" dirty="0"/>
          </a:p>
          <a:p>
            <a:r>
              <a:rPr lang="en-US" b="1" dirty="0"/>
              <a:t>PERIODIC TABLE &amp; PERIODIC LAW</a:t>
            </a:r>
            <a:endParaRPr lang="en-US" dirty="0"/>
          </a:p>
          <a:p>
            <a:r>
              <a:rPr lang="en-US" dirty="0">
                <a:hlinkClick r:id="rId3"/>
              </a:rPr>
              <a:t>http://mr.powner.org/c/lessons/periodic_table_and_law.html</a:t>
            </a:r>
            <a:r>
              <a:rPr lang="en-US" dirty="0"/>
              <a:t> </a:t>
            </a:r>
          </a:p>
          <a:p>
            <a:endParaRPr lang="en-US" dirty="0"/>
          </a:p>
        </p:txBody>
      </p:sp>
      <p:sp>
        <p:nvSpPr>
          <p:cNvPr id="2" name="Slide Number Placeholder 1"/>
          <p:cNvSpPr>
            <a:spLocks noGrp="1"/>
          </p:cNvSpPr>
          <p:nvPr>
            <p:ph type="sldNum" sz="quarter" idx="12"/>
          </p:nvPr>
        </p:nvSpPr>
        <p:spPr/>
        <p:txBody>
          <a:bodyPr/>
          <a:lstStyle/>
          <a:p>
            <a:fld id="{B777C8B9-CD3F-4FA7-8C82-C47D9B812826}" type="slidenum">
              <a:rPr lang="en-US" smtClean="0"/>
              <a:pPr/>
              <a:t>35</a:t>
            </a:fld>
            <a:endParaRPr lang="en-US"/>
          </a:p>
        </p:txBody>
      </p:sp>
    </p:spTree>
    <p:extLst>
      <p:ext uri="{BB962C8B-B14F-4D97-AF65-F5344CB8AC3E}">
        <p14:creationId xmlns:p14="http://schemas.microsoft.com/office/powerpoint/2010/main" val="1306894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777C8B9-CD3F-4FA7-8C82-C47D9B812826}"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Polyelectronic</a:t>
            </a:r>
            <a:r>
              <a:rPr lang="en-US" dirty="0"/>
              <a:t> Atoms</a:t>
            </a:r>
          </a:p>
        </p:txBody>
      </p:sp>
      <p:sp>
        <p:nvSpPr>
          <p:cNvPr id="3" name="Content Placeholder 2"/>
          <p:cNvSpPr>
            <a:spLocks noGrp="1"/>
          </p:cNvSpPr>
          <p:nvPr>
            <p:ph idx="1"/>
          </p:nvPr>
        </p:nvSpPr>
        <p:spPr/>
        <p:txBody>
          <a:bodyPr>
            <a:normAutofit fontScale="92500"/>
          </a:bodyPr>
          <a:lstStyle/>
          <a:p>
            <a:pPr>
              <a:lnSpc>
                <a:spcPct val="110000"/>
              </a:lnSpc>
              <a:spcBef>
                <a:spcPts val="1200"/>
              </a:spcBef>
            </a:pPr>
            <a:r>
              <a:rPr lang="en-US" sz="2800" b="1" u="sng" dirty="0" err="1">
                <a:solidFill>
                  <a:srgbClr val="FFC000"/>
                </a:solidFill>
              </a:rPr>
              <a:t>polyelectronic</a:t>
            </a:r>
            <a:r>
              <a:rPr lang="en-US" sz="2800" b="1" u="sng" dirty="0">
                <a:solidFill>
                  <a:srgbClr val="FFC000"/>
                </a:solidFill>
              </a:rPr>
              <a:t> atoms</a:t>
            </a:r>
            <a:r>
              <a:rPr lang="en-US" sz="2800" b="1" dirty="0">
                <a:solidFill>
                  <a:srgbClr val="FFC000"/>
                </a:solidFill>
              </a:rPr>
              <a:t>:</a:t>
            </a:r>
            <a:r>
              <a:rPr lang="en-US" sz="2800" dirty="0"/>
              <a:t> containing or consisting of more than one electron</a:t>
            </a:r>
            <a:endParaRPr lang="en-US" sz="2800" baseline="30000" dirty="0"/>
          </a:p>
          <a:p>
            <a:pPr>
              <a:lnSpc>
                <a:spcPct val="110000"/>
              </a:lnSpc>
              <a:spcBef>
                <a:spcPts val="1200"/>
              </a:spcBef>
            </a:pPr>
            <a:r>
              <a:rPr lang="en-US" sz="2800" dirty="0"/>
              <a:t>When we construct </a:t>
            </a:r>
            <a:r>
              <a:rPr lang="en-US" sz="2800" dirty="0" err="1"/>
              <a:t>polyelectronic</a:t>
            </a:r>
            <a:r>
              <a:rPr lang="en-US" sz="2800" dirty="0"/>
              <a:t> atoms, we us the hydrogen-atom orbital nomenclature to describe the orbitals where the e</a:t>
            </a:r>
            <a:r>
              <a:rPr lang="en-US" sz="2800" baseline="30000" dirty="0"/>
              <a:t>-</a:t>
            </a:r>
            <a:r>
              <a:rPr lang="en-US" sz="2800" dirty="0"/>
              <a:t> reside (this is an approximation and surprising how well it works).</a:t>
            </a:r>
          </a:p>
          <a:p>
            <a:pPr>
              <a:lnSpc>
                <a:spcPct val="110000"/>
              </a:lnSpc>
              <a:spcBef>
                <a:spcPts val="1200"/>
              </a:spcBef>
            </a:pPr>
            <a:r>
              <a:rPr lang="en-US" sz="2800" dirty="0"/>
              <a:t>Orbital energies in </a:t>
            </a:r>
            <a:r>
              <a:rPr lang="en-US" sz="2800" dirty="0" err="1"/>
              <a:t>polyelectronic</a:t>
            </a:r>
            <a:r>
              <a:rPr lang="en-US" sz="2800" dirty="0"/>
              <a:t> atoms are different from those in H for 2 reasons:</a:t>
            </a:r>
          </a:p>
          <a:p>
            <a:pPr marL="36576" indent="0">
              <a:buNone/>
            </a:pPr>
            <a:endParaRPr lang="en-US" sz="2800" dirty="0"/>
          </a:p>
          <a:p>
            <a:endParaRPr lang="en-US" sz="2800" baseline="30000" dirty="0"/>
          </a:p>
        </p:txBody>
      </p:sp>
      <p:sp>
        <p:nvSpPr>
          <p:cNvPr id="4" name="Slide Number Placeholder 3"/>
          <p:cNvSpPr>
            <a:spLocks noGrp="1"/>
          </p:cNvSpPr>
          <p:nvPr>
            <p:ph type="sldNum" sz="quarter" idx="12"/>
          </p:nvPr>
        </p:nvSpPr>
        <p:spPr/>
        <p:txBody>
          <a:bodyPr/>
          <a:lstStyle/>
          <a:p>
            <a:fld id="{B777C8B9-CD3F-4FA7-8C82-C47D9B812826}" type="slidenum">
              <a:rPr lang="en-US" smtClean="0"/>
              <a:pPr/>
              <a:t>37</a:t>
            </a:fld>
            <a:endParaRPr lang="en-US"/>
          </a:p>
        </p:txBody>
      </p:sp>
    </p:spTree>
    <p:extLst>
      <p:ext uri="{BB962C8B-B14F-4D97-AF65-F5344CB8AC3E}">
        <p14:creationId xmlns:p14="http://schemas.microsoft.com/office/powerpoint/2010/main" val="1875074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Polyelectronic</a:t>
            </a:r>
            <a:r>
              <a:rPr lang="en-US" dirty="0"/>
              <a:t> Atoms</a:t>
            </a:r>
          </a:p>
        </p:txBody>
      </p:sp>
      <p:sp>
        <p:nvSpPr>
          <p:cNvPr id="3" name="Content Placeholder 2"/>
          <p:cNvSpPr>
            <a:spLocks noGrp="1"/>
          </p:cNvSpPr>
          <p:nvPr>
            <p:ph idx="1"/>
          </p:nvPr>
        </p:nvSpPr>
        <p:spPr/>
        <p:txBody>
          <a:bodyPr/>
          <a:lstStyle/>
          <a:p>
            <a:r>
              <a:rPr lang="en-US" dirty="0"/>
              <a:t>Screening- the presence of other electrons means a given electron does not feel the attraction of the nucleus as strongly as it would in hydrogen.</a:t>
            </a:r>
          </a:p>
          <a:p>
            <a:r>
              <a:rPr lang="en-US" dirty="0"/>
              <a:t>Penetration- orbitals that have some probability density close to the nucleus will be energetically favored over orbitals that do not</a:t>
            </a:r>
          </a:p>
        </p:txBody>
      </p:sp>
      <p:sp>
        <p:nvSpPr>
          <p:cNvPr id="4" name="Slide Number Placeholder 3"/>
          <p:cNvSpPr>
            <a:spLocks noGrp="1"/>
          </p:cNvSpPr>
          <p:nvPr>
            <p:ph type="sldNum" sz="quarter" idx="12"/>
          </p:nvPr>
        </p:nvSpPr>
        <p:spPr/>
        <p:txBody>
          <a:bodyPr/>
          <a:lstStyle/>
          <a:p>
            <a:fld id="{B777C8B9-CD3F-4FA7-8C82-C47D9B812826}" type="slidenum">
              <a:rPr lang="en-US" smtClean="0"/>
              <a:pPr/>
              <a:t>38</a:t>
            </a:fld>
            <a:endParaRPr lang="en-US"/>
          </a:p>
        </p:txBody>
      </p:sp>
    </p:spTree>
    <p:extLst>
      <p:ext uri="{BB962C8B-B14F-4D97-AF65-F5344CB8AC3E}">
        <p14:creationId xmlns:p14="http://schemas.microsoft.com/office/powerpoint/2010/main" val="2930587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04999" y="76201"/>
            <a:ext cx="5334001"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777C8B9-CD3F-4FA7-8C82-C47D9B812826}" type="slidenum">
              <a:rPr lang="en-US" smtClean="0"/>
              <a:pPr/>
              <a:t>39</a:t>
            </a:fld>
            <a:endParaRPr lang="en-US"/>
          </a:p>
        </p:txBody>
      </p:sp>
    </p:spTree>
    <p:extLst>
      <p:ext uri="{BB962C8B-B14F-4D97-AF65-F5344CB8AC3E}">
        <p14:creationId xmlns:p14="http://schemas.microsoft.com/office/powerpoint/2010/main" val="234082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a:t>Connecting to the World</a:t>
            </a:r>
          </a:p>
        </p:txBody>
      </p:sp>
      <p:sp>
        <p:nvSpPr>
          <p:cNvPr id="3" name="Content Placeholder 2"/>
          <p:cNvSpPr>
            <a:spLocks noGrp="1"/>
          </p:cNvSpPr>
          <p:nvPr>
            <p:ph idx="1"/>
          </p:nvPr>
        </p:nvSpPr>
        <p:spPr>
          <a:xfrm>
            <a:off x="457200" y="1295400"/>
            <a:ext cx="5257800" cy="5181600"/>
          </a:xfrm>
        </p:spPr>
        <p:txBody>
          <a:bodyPr>
            <a:normAutofit fontScale="62500" lnSpcReduction="20000"/>
          </a:bodyPr>
          <a:lstStyle/>
          <a:p>
            <a:pPr>
              <a:spcBef>
                <a:spcPts val="0"/>
              </a:spcBef>
              <a:spcAft>
                <a:spcPts val="1200"/>
              </a:spcAft>
            </a:pPr>
            <a:r>
              <a:rPr lang="en-US" dirty="0"/>
              <a:t>Does this scene look normal to you? </a:t>
            </a:r>
          </a:p>
          <a:p>
            <a:pPr>
              <a:spcBef>
                <a:spcPts val="0"/>
              </a:spcBef>
              <a:spcAft>
                <a:spcPts val="1200"/>
              </a:spcAft>
            </a:pPr>
            <a:r>
              <a:rPr lang="en-US" dirty="0"/>
              <a:t>Surprisingly, it is!</a:t>
            </a:r>
          </a:p>
          <a:p>
            <a:pPr>
              <a:spcBef>
                <a:spcPts val="0"/>
              </a:spcBef>
              <a:spcAft>
                <a:spcPts val="1200"/>
              </a:spcAft>
            </a:pPr>
            <a:r>
              <a:rPr lang="en-US" dirty="0"/>
              <a:t>Arrangements like this are normal but rare in nature because they are unstable. </a:t>
            </a:r>
          </a:p>
          <a:p>
            <a:pPr>
              <a:spcBef>
                <a:spcPts val="0"/>
              </a:spcBef>
              <a:spcAft>
                <a:spcPts val="1200"/>
              </a:spcAft>
            </a:pPr>
            <a:r>
              <a:rPr lang="en-US" dirty="0"/>
              <a:t>Unstable arrangements, whether the grains of sand in a sandcastle or the rock formation shown here, tend to become more stable by losing energy. </a:t>
            </a:r>
          </a:p>
          <a:p>
            <a:pPr>
              <a:spcBef>
                <a:spcPts val="0"/>
              </a:spcBef>
              <a:spcAft>
                <a:spcPts val="1200"/>
              </a:spcAft>
            </a:pPr>
            <a:r>
              <a:rPr lang="en-US" dirty="0"/>
              <a:t>If this rock were to tumble over, it would end up at a lower height. It would have less energy than before, but its position would be more stable. </a:t>
            </a:r>
          </a:p>
          <a:p>
            <a:pPr>
              <a:spcBef>
                <a:spcPts val="0"/>
              </a:spcBef>
            </a:pPr>
            <a:r>
              <a:rPr lang="en-US" dirty="0"/>
              <a:t>In this section, you will learn that energy and stability play an important role in determining how electrons are configured in an atom.</a:t>
            </a:r>
          </a:p>
        </p:txBody>
      </p:sp>
      <p:pic>
        <p:nvPicPr>
          <p:cNvPr id="6" name="Picture 2" descr="http://www.pearsonsuccessnet.com/ebook/products/0-13-190443-4/che00186c05.gif">
            <a:extLst>
              <a:ext uri="{FF2B5EF4-FFF2-40B4-BE49-F238E27FC236}">
                <a16:creationId xmlns:a16="http://schemas.microsoft.com/office/drawing/2014/main" id="{2E5E7B22-ADB6-4A4F-9E13-B82A92F1470C}"/>
              </a:ext>
            </a:extLst>
          </p:cNvPr>
          <p:cNvPicPr>
            <a:picLocks noChangeAspect="1" noChangeArrowheads="1"/>
          </p:cNvPicPr>
          <p:nvPr/>
        </p:nvPicPr>
        <p:blipFill>
          <a:blip r:embed="rId2"/>
          <a:srcRect/>
          <a:stretch>
            <a:fillRect/>
          </a:stretch>
        </p:blipFill>
        <p:spPr bwMode="auto">
          <a:xfrm>
            <a:off x="5867400" y="1143000"/>
            <a:ext cx="3009900" cy="45308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Slide Number Placeholder 3"/>
          <p:cNvSpPr>
            <a:spLocks noGrp="1"/>
          </p:cNvSpPr>
          <p:nvPr>
            <p:ph type="sldNum" sz="quarter" idx="12"/>
          </p:nvPr>
        </p:nvSpPr>
        <p:spPr/>
        <p:txBody>
          <a:bodyPr/>
          <a:lstStyle/>
          <a:p>
            <a:fld id="{B777C8B9-CD3F-4FA7-8C82-C47D9B812826}"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826857"/>
            <a:ext cx="5445063" cy="289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a:t>Polyelectronic</a:t>
            </a:r>
            <a:r>
              <a:rPr lang="en-US" dirty="0"/>
              <a:t> Atoms</a:t>
            </a:r>
          </a:p>
        </p:txBody>
      </p:sp>
      <p:sp>
        <p:nvSpPr>
          <p:cNvPr id="3" name="Content Placeholder 2"/>
          <p:cNvSpPr>
            <a:spLocks noGrp="1"/>
          </p:cNvSpPr>
          <p:nvPr>
            <p:ph idx="1"/>
          </p:nvPr>
        </p:nvSpPr>
        <p:spPr>
          <a:xfrm>
            <a:off x="457200" y="1600201"/>
            <a:ext cx="7467600" cy="2590798"/>
          </a:xfrm>
        </p:spPr>
        <p:txBody>
          <a:bodyPr>
            <a:normAutofit fontScale="92500"/>
          </a:bodyPr>
          <a:lstStyle/>
          <a:p>
            <a:r>
              <a:rPr lang="en-US" dirty="0"/>
              <a:t>Why not 3d before 4s?</a:t>
            </a:r>
          </a:p>
          <a:p>
            <a:pPr lvl="1"/>
            <a:r>
              <a:rPr lang="en-US" dirty="0"/>
              <a:t>Most probable distance in 3d is closer to the nucleus than in 4s, but 4s allows for closer actual approach to nucleus due to penetration.  </a:t>
            </a:r>
          </a:p>
          <a:p>
            <a:pPr lvl="1"/>
            <a:r>
              <a:rPr lang="en-US" dirty="0"/>
              <a:t>This means 4s is energetically preferred over 3d!</a:t>
            </a:r>
          </a:p>
          <a:p>
            <a:endParaRPr lang="en-US" dirty="0"/>
          </a:p>
        </p:txBody>
      </p:sp>
      <p:sp>
        <p:nvSpPr>
          <p:cNvPr id="4" name="Slide Number Placeholder 3"/>
          <p:cNvSpPr>
            <a:spLocks noGrp="1"/>
          </p:cNvSpPr>
          <p:nvPr>
            <p:ph type="sldNum" sz="quarter" idx="12"/>
          </p:nvPr>
        </p:nvSpPr>
        <p:spPr/>
        <p:txBody>
          <a:bodyPr/>
          <a:lstStyle/>
          <a:p>
            <a:fld id="{B777C8B9-CD3F-4FA7-8C82-C47D9B812826}" type="slidenum">
              <a:rPr lang="en-US" smtClean="0"/>
              <a:pPr/>
              <a:t>40</a:t>
            </a:fld>
            <a:endParaRPr lang="en-US"/>
          </a:p>
        </p:txBody>
      </p:sp>
    </p:spTree>
    <p:extLst>
      <p:ext uri="{BB962C8B-B14F-4D97-AF65-F5344CB8AC3E}">
        <p14:creationId xmlns:p14="http://schemas.microsoft.com/office/powerpoint/2010/main" val="1032565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a:t>
            </a:r>
          </a:p>
        </p:txBody>
      </p:sp>
      <p:sp>
        <p:nvSpPr>
          <p:cNvPr id="3" name="Content Placeholder 2"/>
          <p:cNvSpPr>
            <a:spLocks noGrp="1"/>
          </p:cNvSpPr>
          <p:nvPr>
            <p:ph idx="1"/>
          </p:nvPr>
        </p:nvSpPr>
        <p:spPr/>
        <p:txBody>
          <a:bodyPr>
            <a:normAutofit/>
          </a:bodyPr>
          <a:lstStyle/>
          <a:p>
            <a:r>
              <a:rPr lang="en-US" dirty="0"/>
              <a:t>Let’s make a ‘cheat sheet’ of these three rules that a your peer could use if they were absent today but had to take a quiz tomorrow….</a:t>
            </a:r>
          </a:p>
          <a:p>
            <a:pPr lvl="1"/>
            <a:r>
              <a:rPr lang="en-US" dirty="0"/>
              <a:t>Number of the shell</a:t>
            </a:r>
          </a:p>
          <a:p>
            <a:pPr lvl="1"/>
            <a:r>
              <a:rPr lang="en-US" dirty="0"/>
              <a:t>Letter of the orbital</a:t>
            </a:r>
          </a:p>
          <a:p>
            <a:pPr lvl="1"/>
            <a:r>
              <a:rPr lang="en-US" dirty="0"/>
              <a:t>Number of the electrons in that orbital</a:t>
            </a:r>
          </a:p>
        </p:txBody>
      </p:sp>
      <p:sp>
        <p:nvSpPr>
          <p:cNvPr id="4" name="Slide Number Placeholder 3"/>
          <p:cNvSpPr>
            <a:spLocks noGrp="1"/>
          </p:cNvSpPr>
          <p:nvPr>
            <p:ph type="sldNum" sz="quarter" idx="12"/>
          </p:nvPr>
        </p:nvSpPr>
        <p:spPr/>
        <p:txBody>
          <a:bodyPr/>
          <a:lstStyle/>
          <a:p>
            <a:fld id="{B777C8B9-CD3F-4FA7-8C82-C47D9B812826}" type="slidenum">
              <a:rPr lang="en-US" smtClean="0"/>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mp2.JPG"/>
          <p:cNvPicPr>
            <a:picLocks noGrp="1" noChangeAspect="1"/>
          </p:cNvPicPr>
          <p:nvPr>
            <p:ph idx="1"/>
          </p:nvPr>
        </p:nvPicPr>
        <p:blipFill>
          <a:blip r:embed="rId2"/>
          <a:stretch>
            <a:fillRect/>
          </a:stretch>
        </p:blipFill>
        <p:spPr>
          <a:xfrm>
            <a:off x="0" y="0"/>
            <a:ext cx="9148618" cy="6858000"/>
          </a:xfrm>
        </p:spPr>
      </p:pic>
      <p:sp>
        <p:nvSpPr>
          <p:cNvPr id="3" name="Slide Number Placeholder 2"/>
          <p:cNvSpPr>
            <a:spLocks noGrp="1"/>
          </p:cNvSpPr>
          <p:nvPr>
            <p:ph type="sldNum" sz="quarter" idx="12"/>
          </p:nvPr>
        </p:nvSpPr>
        <p:spPr/>
        <p:txBody>
          <a:bodyPr/>
          <a:lstStyle/>
          <a:p>
            <a:fld id="{B777C8B9-CD3F-4FA7-8C82-C47D9B812826}"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a:t>
            </a:r>
          </a:p>
        </p:txBody>
      </p:sp>
      <p:sp>
        <p:nvSpPr>
          <p:cNvPr id="3" name="Content Placeholder 2"/>
          <p:cNvSpPr>
            <a:spLocks noGrp="1"/>
          </p:cNvSpPr>
          <p:nvPr>
            <p:ph idx="1"/>
          </p:nvPr>
        </p:nvSpPr>
        <p:spPr/>
        <p:txBody>
          <a:bodyPr>
            <a:normAutofit fontScale="92500" lnSpcReduction="20000"/>
          </a:bodyPr>
          <a:lstStyle/>
          <a:p>
            <a:pPr>
              <a:buNone/>
            </a:pPr>
            <a:r>
              <a:rPr lang="en-US" dirty="0"/>
              <a:t>Exceptions to the </a:t>
            </a:r>
            <a:r>
              <a:rPr lang="en-US" dirty="0" err="1"/>
              <a:t>aufbau</a:t>
            </a:r>
            <a:r>
              <a:rPr lang="en-US" dirty="0"/>
              <a:t> principle are related to</a:t>
            </a:r>
          </a:p>
          <a:p>
            <a:pPr marL="514350" indent="-514350">
              <a:buFont typeface="+mj-lt"/>
              <a:buAutoNum type="alphaUcPeriod"/>
            </a:pPr>
            <a:r>
              <a:rPr lang="en-US" dirty="0"/>
              <a:t>electron-electron interactions in energy levels with principle quantum numbers of 1 or 2.</a:t>
            </a:r>
          </a:p>
          <a:p>
            <a:pPr marL="514350" indent="-514350">
              <a:buFont typeface="+mj-lt"/>
              <a:buAutoNum type="alphaUcPeriod"/>
            </a:pPr>
            <a:r>
              <a:rPr lang="en-US" dirty="0"/>
              <a:t>electron-electron interactions in orbitals with very similar energies.</a:t>
            </a:r>
          </a:p>
          <a:p>
            <a:pPr marL="514350" indent="-514350">
              <a:buFont typeface="+mj-lt"/>
              <a:buAutoNum type="alphaUcPeriod"/>
            </a:pPr>
            <a:r>
              <a:rPr lang="en-US" dirty="0"/>
              <a:t>interactions between electrons and protons in the nucleus.</a:t>
            </a:r>
          </a:p>
          <a:p>
            <a:pPr marL="514350" indent="-514350">
              <a:buFont typeface="+mj-lt"/>
              <a:buAutoNum type="alphaUcPeriod"/>
            </a:pPr>
            <a:r>
              <a:rPr lang="en-US" dirty="0"/>
              <a:t>the existence of orbitals with different shapes.</a:t>
            </a:r>
          </a:p>
          <a:p>
            <a:endParaRPr lang="en-US" dirty="0"/>
          </a:p>
        </p:txBody>
      </p:sp>
      <p:sp>
        <p:nvSpPr>
          <p:cNvPr id="4" name="Smiley Face 3"/>
          <p:cNvSpPr/>
          <p:nvPr/>
        </p:nvSpPr>
        <p:spPr>
          <a:xfrm>
            <a:off x="228600" y="3200400"/>
            <a:ext cx="685800" cy="685800"/>
          </a:xfrm>
          <a:prstGeom prst="smileyFac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B777C8B9-CD3F-4FA7-8C82-C47D9B812826}"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Electron Configurations</a:t>
            </a:r>
          </a:p>
        </p:txBody>
      </p:sp>
      <p:sp>
        <p:nvSpPr>
          <p:cNvPr id="3" name="Content Placeholder 2"/>
          <p:cNvSpPr>
            <a:spLocks noGrp="1"/>
          </p:cNvSpPr>
          <p:nvPr>
            <p:ph idx="1"/>
          </p:nvPr>
        </p:nvSpPr>
        <p:spPr>
          <a:xfrm>
            <a:off x="457200" y="1295400"/>
            <a:ext cx="8229600" cy="4830763"/>
          </a:xfrm>
        </p:spPr>
        <p:txBody>
          <a:bodyPr>
            <a:normAutofit/>
          </a:bodyPr>
          <a:lstStyle/>
          <a:p>
            <a:pPr marL="365760" indent="-365760">
              <a:spcBef>
                <a:spcPts val="0"/>
              </a:spcBef>
              <a:spcAft>
                <a:spcPts val="1200"/>
              </a:spcAft>
              <a:buNone/>
            </a:pPr>
            <a:r>
              <a:rPr lang="en-US" sz="2800" b="1" i="1" u="sng" dirty="0">
                <a:solidFill>
                  <a:srgbClr val="FFC000"/>
                </a:solidFill>
              </a:rPr>
              <a:t>Learning Targets</a:t>
            </a:r>
            <a:r>
              <a:rPr lang="en-US" sz="2800" b="1" i="1" dirty="0">
                <a:solidFill>
                  <a:srgbClr val="FFC000"/>
                </a:solidFill>
              </a:rPr>
              <a:t>:</a:t>
            </a:r>
            <a:r>
              <a:rPr lang="en-US" sz="2800" b="1" i="1" u="sng" dirty="0">
                <a:solidFill>
                  <a:srgbClr val="FFC000"/>
                </a:solidFill>
              </a:rPr>
              <a:t> </a:t>
            </a:r>
            <a:endParaRPr lang="en-US" sz="2800" b="1" dirty="0">
              <a:solidFill>
                <a:srgbClr val="FFC000"/>
              </a:solidFill>
            </a:endParaRPr>
          </a:p>
          <a:p>
            <a:pPr marL="0" indent="0">
              <a:spcBef>
                <a:spcPts val="0"/>
              </a:spcBef>
              <a:spcAft>
                <a:spcPts val="1200"/>
              </a:spcAft>
              <a:buNone/>
            </a:pPr>
            <a:r>
              <a:rPr lang="en-US" sz="2800" dirty="0"/>
              <a:t>I will be able to:</a:t>
            </a:r>
          </a:p>
          <a:p>
            <a:pPr marL="365760" indent="-365760">
              <a:spcBef>
                <a:spcPts val="0"/>
              </a:spcBef>
              <a:spcAft>
                <a:spcPts val="1200"/>
              </a:spcAft>
              <a:buClr>
                <a:srgbClr val="FFC000"/>
              </a:buClr>
              <a:buFont typeface="+mj-lt"/>
              <a:buAutoNum type="arabicPeriod"/>
            </a:pPr>
            <a:r>
              <a:rPr lang="en-US" sz="2800" dirty="0"/>
              <a:t>describe and use the three rules for writing the electron configurations of elements.</a:t>
            </a:r>
          </a:p>
          <a:p>
            <a:pPr marL="365760" indent="-365760">
              <a:spcBef>
                <a:spcPts val="0"/>
              </a:spcBef>
              <a:spcAft>
                <a:spcPts val="1200"/>
              </a:spcAft>
              <a:buClr>
                <a:srgbClr val="FFC000"/>
              </a:buClr>
              <a:buFont typeface="+mj-lt"/>
              <a:buAutoNum type="arabicPeriod"/>
            </a:pPr>
            <a:r>
              <a:rPr lang="en-US" sz="2800" dirty="0"/>
              <a:t>explain why actual electron configurations for some elements differ from those assigned using the </a:t>
            </a:r>
            <a:r>
              <a:rPr lang="en-US" sz="2800" dirty="0" err="1"/>
              <a:t>aufbau</a:t>
            </a:r>
            <a:r>
              <a:rPr lang="en-US" sz="2800" dirty="0"/>
              <a:t> principle.</a:t>
            </a:r>
          </a:p>
        </p:txBody>
      </p:sp>
      <p:sp>
        <p:nvSpPr>
          <p:cNvPr id="5" name="Slide Number Placeholder 4"/>
          <p:cNvSpPr>
            <a:spLocks noGrp="1"/>
          </p:cNvSpPr>
          <p:nvPr>
            <p:ph type="sldNum" sz="quarter" idx="12"/>
          </p:nvPr>
        </p:nvSpPr>
        <p:spPr/>
        <p:txBody>
          <a:bodyPr/>
          <a:lstStyle/>
          <a:p>
            <a:fld id="{B777C8B9-CD3F-4FA7-8C82-C47D9B812826}"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dirty="0"/>
              <a:t>Atomic Orbitals</a:t>
            </a:r>
          </a:p>
        </p:txBody>
      </p:sp>
      <p:sp>
        <p:nvSpPr>
          <p:cNvPr id="5" name="Content Placeholder 4"/>
          <p:cNvSpPr>
            <a:spLocks noGrp="1"/>
          </p:cNvSpPr>
          <p:nvPr>
            <p:ph idx="1"/>
          </p:nvPr>
        </p:nvSpPr>
        <p:spPr>
          <a:xfrm>
            <a:off x="457200" y="1295400"/>
            <a:ext cx="7467600" cy="4830763"/>
          </a:xfrm>
        </p:spPr>
        <p:txBody>
          <a:bodyPr>
            <a:normAutofit/>
          </a:bodyPr>
          <a:lstStyle/>
          <a:p>
            <a:pPr>
              <a:spcBef>
                <a:spcPts val="0"/>
              </a:spcBef>
              <a:spcAft>
                <a:spcPts val="600"/>
              </a:spcAft>
            </a:pPr>
            <a:r>
              <a:rPr lang="en-US" sz="2800" dirty="0"/>
              <a:t>Electrons are found in specific energy levels around the nucleus.</a:t>
            </a:r>
          </a:p>
          <a:p>
            <a:pPr>
              <a:spcBef>
                <a:spcPts val="0"/>
              </a:spcBef>
              <a:spcAft>
                <a:spcPts val="600"/>
              </a:spcAft>
            </a:pPr>
            <a:r>
              <a:rPr lang="en-US" sz="2800" dirty="0"/>
              <a:t>The rows of the Periodic Table are arranged to match these energy levels.</a:t>
            </a:r>
          </a:p>
          <a:p>
            <a:pPr>
              <a:spcBef>
                <a:spcPts val="0"/>
              </a:spcBef>
              <a:spcAft>
                <a:spcPts val="600"/>
              </a:spcAft>
            </a:pPr>
            <a:r>
              <a:rPr lang="en-US" sz="2800" dirty="0"/>
              <a:t>A certain amount of energy is needed to keep an electron in each level.</a:t>
            </a:r>
          </a:p>
          <a:p>
            <a:pPr>
              <a:spcBef>
                <a:spcPts val="0"/>
              </a:spcBef>
              <a:spcAft>
                <a:spcPts val="600"/>
              </a:spcAft>
            </a:pPr>
            <a:r>
              <a:rPr lang="en-US" sz="2800" dirty="0"/>
              <a:t>The level closest to the nucleus has the lowest energy.</a:t>
            </a:r>
          </a:p>
          <a:p>
            <a:pPr>
              <a:spcBef>
                <a:spcPts val="0"/>
              </a:spcBef>
              <a:spcAft>
                <a:spcPts val="600"/>
              </a:spcAft>
            </a:pPr>
            <a:r>
              <a:rPr lang="en-US" sz="2800" dirty="0"/>
              <a:t>The energy needed increases as the distance from the nucleus increases. </a:t>
            </a:r>
          </a:p>
        </p:txBody>
      </p:sp>
      <p:sp>
        <p:nvSpPr>
          <p:cNvPr id="3" name="Slide Number Placeholder 2"/>
          <p:cNvSpPr>
            <a:spLocks noGrp="1"/>
          </p:cNvSpPr>
          <p:nvPr>
            <p:ph type="sldNum" sz="quarter" idx="12"/>
          </p:nvPr>
        </p:nvSpPr>
        <p:spPr/>
        <p:txBody>
          <a:bodyPr/>
          <a:lstStyle/>
          <a:p>
            <a:fld id="{B777C8B9-CD3F-4FA7-8C82-C47D9B812826}"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a:t>Atomic Orbitals</a:t>
            </a:r>
          </a:p>
        </p:txBody>
      </p:sp>
      <p:sp>
        <p:nvSpPr>
          <p:cNvPr id="5" name="Content Placeholder 4"/>
          <p:cNvSpPr>
            <a:spLocks noGrp="1"/>
          </p:cNvSpPr>
          <p:nvPr>
            <p:ph idx="1"/>
          </p:nvPr>
        </p:nvSpPr>
        <p:spPr>
          <a:xfrm>
            <a:off x="457200" y="1066800"/>
            <a:ext cx="7467600" cy="5059363"/>
          </a:xfrm>
        </p:spPr>
        <p:txBody>
          <a:bodyPr>
            <a:normAutofit lnSpcReduction="10000"/>
          </a:bodyPr>
          <a:lstStyle/>
          <a:p>
            <a:r>
              <a:rPr lang="en-US" b="1" u="sng" dirty="0">
                <a:solidFill>
                  <a:srgbClr val="FFC000"/>
                </a:solidFill>
              </a:rPr>
              <a:t>atomic orbital</a:t>
            </a:r>
            <a:r>
              <a:rPr lang="en-US" b="1" dirty="0">
                <a:solidFill>
                  <a:srgbClr val="FFC000"/>
                </a:solidFill>
              </a:rPr>
              <a:t>: </a:t>
            </a:r>
            <a:r>
              <a:rPr lang="en-US" dirty="0"/>
              <a:t>a mathematical expression describing the probability of finding an electron at the various locations within the atom</a:t>
            </a:r>
          </a:p>
          <a:p>
            <a:r>
              <a:rPr lang="en-US" dirty="0"/>
              <a:t>Each orbital can hold two electrons.</a:t>
            </a:r>
          </a:p>
          <a:p>
            <a:r>
              <a:rPr lang="en-US" dirty="0"/>
              <a:t>The energy levels can have four different types of sublevels.</a:t>
            </a:r>
          </a:p>
          <a:p>
            <a:r>
              <a:rPr lang="en-US" dirty="0">
                <a:solidFill>
                  <a:srgbClr val="FFC000"/>
                </a:solidFill>
              </a:rPr>
              <a:t>Sublevel types</a:t>
            </a:r>
            <a:r>
              <a:rPr lang="en-US" dirty="0"/>
              <a:t>:</a:t>
            </a:r>
          </a:p>
          <a:p>
            <a:pPr lvl="1"/>
            <a:r>
              <a:rPr lang="en-US" sz="3000" b="1" dirty="0">
                <a:solidFill>
                  <a:srgbClr val="FFC000"/>
                </a:solidFill>
              </a:rPr>
              <a:t>s</a:t>
            </a:r>
            <a:r>
              <a:rPr lang="en-US" sz="3000" dirty="0"/>
              <a:t> has 1 orbital	</a:t>
            </a:r>
            <a:r>
              <a:rPr lang="en-US" sz="3000" b="1" dirty="0">
                <a:solidFill>
                  <a:srgbClr val="FFC000"/>
                </a:solidFill>
              </a:rPr>
              <a:t>d</a:t>
            </a:r>
            <a:r>
              <a:rPr lang="en-US" sz="3000" dirty="0"/>
              <a:t> has 5 orbitals</a:t>
            </a:r>
          </a:p>
          <a:p>
            <a:pPr lvl="1"/>
            <a:r>
              <a:rPr lang="en-US" sz="3000" b="1" dirty="0">
                <a:solidFill>
                  <a:srgbClr val="FFC000"/>
                </a:solidFill>
              </a:rPr>
              <a:t>p</a:t>
            </a:r>
            <a:r>
              <a:rPr lang="en-US" sz="3000" dirty="0"/>
              <a:t> has 3 orbitals	</a:t>
            </a:r>
            <a:r>
              <a:rPr lang="en-US" sz="3000" b="1" dirty="0">
                <a:solidFill>
                  <a:srgbClr val="FFC000"/>
                </a:solidFill>
              </a:rPr>
              <a:t>f</a:t>
            </a:r>
            <a:r>
              <a:rPr lang="en-US" sz="3000" dirty="0"/>
              <a:t> has 7 orbitals</a:t>
            </a:r>
            <a:endParaRPr lang="en-US" sz="3400" dirty="0"/>
          </a:p>
          <a:p>
            <a:endParaRPr lang="en-US" dirty="0"/>
          </a:p>
        </p:txBody>
      </p:sp>
      <p:sp>
        <p:nvSpPr>
          <p:cNvPr id="3" name="Slide Number Placeholder 2"/>
          <p:cNvSpPr>
            <a:spLocks noGrp="1"/>
          </p:cNvSpPr>
          <p:nvPr>
            <p:ph type="sldNum" sz="quarter" idx="12"/>
          </p:nvPr>
        </p:nvSpPr>
        <p:spPr/>
        <p:txBody>
          <a:bodyPr/>
          <a:lstStyle/>
          <a:p>
            <a:fld id="{B777C8B9-CD3F-4FA7-8C82-C47D9B812826}" type="slidenum">
              <a:rPr lang="en-US" smtClean="0"/>
              <a:pPr/>
              <a:t>7</a:t>
            </a:fld>
            <a:endParaRPr lang="en-US"/>
          </a:p>
        </p:txBody>
      </p:sp>
    </p:spTree>
    <p:extLst>
      <p:ext uri="{BB962C8B-B14F-4D97-AF65-F5344CB8AC3E}">
        <p14:creationId xmlns:p14="http://schemas.microsoft.com/office/powerpoint/2010/main" val="13110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Rectangle 11"/>
          <p:cNvSpPr/>
          <p:nvPr/>
        </p:nvSpPr>
        <p:spPr>
          <a:xfrm>
            <a:off x="609600" y="152400"/>
            <a:ext cx="48723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Atomic Orbitals!</a:t>
            </a:r>
          </a:p>
        </p:txBody>
      </p:sp>
      <p:sp>
        <p:nvSpPr>
          <p:cNvPr id="2" name="Slide Number Placeholder 1"/>
          <p:cNvSpPr>
            <a:spLocks noGrp="1"/>
          </p:cNvSpPr>
          <p:nvPr>
            <p:ph type="sldNum" sz="quarter" idx="12"/>
          </p:nvPr>
        </p:nvSpPr>
        <p:spPr/>
        <p:txBody>
          <a:bodyPr/>
          <a:lstStyle/>
          <a:p>
            <a:fld id="{B777C8B9-CD3F-4FA7-8C82-C47D9B812826}" type="slidenum">
              <a:rPr lang="en-US" smtClean="0"/>
              <a:pPr/>
              <a:t>8</a:t>
            </a:fld>
            <a:endParaRPr lang="en-US"/>
          </a:p>
        </p:txBody>
      </p:sp>
      <p:pic>
        <p:nvPicPr>
          <p:cNvPr id="2050" name="Picture 2" descr="https://files.mtstatic.com/site_4334/8855/0?Expires=1509556977&amp;Signature=36PQ3gyWXTWzwOx3pFvm-E7~njwiHMz0vSoBp1mmu5yYAq~o1Cx2yiyO6SiFTXB1UzffoHvuKgUyFDTHlYQH4BmTINxjekonJ62-aIGwpYI4MUKXsXowJH0ISSrgNteUdoIyPyrQHr9AS-0PJuVdiNi0jvJxWE8iMdU-~8HIpKLwVeVA46nXBuxCswIusjevUw~1BzOMQJSOEpk0InxUQAqaw9g~nOVx9HygXXMmwq4tRk9NNdKTAGFXPTJF2IsAkTy1BEujIEM6FSOxCdv2YGufSCCdc5aTnkUXhQmzfX68JVfKIFPsaKpPxpZ5vGEouURp8s8OYuld9mF3NLNcT83PNBck0fwxUz6FO~DJUxhUKbqXXMzrLugKcXrVoWXwg6YhM5plSg88ZgS4JTVopIDmNg8ZR9rokVbU80u5mXZcbbEaQypXkiqgQjNmaMMXD5sf~wA1M3D02s7mjAcuhFH51LpBHvmedT~3s1yPUbjrcr06KUjfYhw38hyX0RnFtWvEe67mHAkRqT3V529mxAWxhJ2bFDGeQ46pJDT0Ko~u3TGhCBNvkgJHt9~5XK3-4cxBbi16VaEcY8tgBNlctpi9mRUC1gktairbLu0N1d5I2kdWKVetWSzH5chmHlpIQddlWqk6RRiEYTfbpYM5lyxY6D3m46HwZzfxZZ131as_&amp;Key-Pair-Id=APKAIX7ZMYEQ4P6XATF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75730"/>
            <a:ext cx="8558784" cy="5023104"/>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dirty="0"/>
              <a:t>Atomic Orbitals</a:t>
            </a:r>
          </a:p>
        </p:txBody>
      </p:sp>
      <p:sp>
        <p:nvSpPr>
          <p:cNvPr id="3" name="Slide Number Placeholder 2"/>
          <p:cNvSpPr>
            <a:spLocks noGrp="1"/>
          </p:cNvSpPr>
          <p:nvPr>
            <p:ph type="sldNum" sz="quarter" idx="12"/>
          </p:nvPr>
        </p:nvSpPr>
        <p:spPr/>
        <p:txBody>
          <a:bodyPr/>
          <a:lstStyle/>
          <a:p>
            <a:fld id="{B777C8B9-CD3F-4FA7-8C82-C47D9B812826}" type="slidenum">
              <a:rPr lang="en-US" smtClean="0"/>
              <a:pPr/>
              <a:t>9</a:t>
            </a:fld>
            <a:endParaRPr lang="en-US"/>
          </a:p>
        </p:txBody>
      </p:sp>
      <p:pic>
        <p:nvPicPr>
          <p:cNvPr id="6" name="Content Placeholder 5">
            <a:extLst>
              <a:ext uri="{FF2B5EF4-FFF2-40B4-BE49-F238E27FC236}">
                <a16:creationId xmlns:a16="http://schemas.microsoft.com/office/drawing/2014/main" id="{BAC776C5-C544-4161-9995-0DDBF36A81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77963"/>
            <a:ext cx="7680000" cy="5760000"/>
          </a:xfrm>
        </p:spPr>
      </p:pic>
    </p:spTree>
    <p:extLst>
      <p:ext uri="{BB962C8B-B14F-4D97-AF65-F5344CB8AC3E}">
        <p14:creationId xmlns:p14="http://schemas.microsoft.com/office/powerpoint/2010/main" val="758860832"/>
      </p:ext>
    </p:extLst>
  </p:cSld>
  <p:clrMapOvr>
    <a:masterClrMapping/>
  </p:clrMapOvr>
</p:sld>
</file>

<file path=ppt/theme/theme1.xml><?xml version="1.0" encoding="utf-8"?>
<a:theme xmlns:a="http://schemas.openxmlformats.org/drawingml/2006/main" name="Technic">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28967</TotalTime>
  <Words>1972</Words>
  <Application>Microsoft Office PowerPoint</Application>
  <PresentationFormat>On-screen Show (4:3)</PresentationFormat>
  <Paragraphs>315</Paragraphs>
  <Slides>43</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Franklin Gothic Book</vt:lpstr>
      <vt:lpstr>Wingdings</vt:lpstr>
      <vt:lpstr>Wingdings 2</vt:lpstr>
      <vt:lpstr>Technic</vt:lpstr>
      <vt:lpstr>Office Theme</vt:lpstr>
      <vt:lpstr>Chemistry</vt:lpstr>
      <vt:lpstr>Warm Up</vt:lpstr>
      <vt:lpstr>PowerPoint Presentation</vt:lpstr>
      <vt:lpstr>Connecting to the World</vt:lpstr>
      <vt:lpstr>Electron Configurations</vt:lpstr>
      <vt:lpstr>Atomic Orbitals</vt:lpstr>
      <vt:lpstr>Atomic Orbitals</vt:lpstr>
      <vt:lpstr>PowerPoint Presentation</vt:lpstr>
      <vt:lpstr>Atomic Orbitals</vt:lpstr>
      <vt:lpstr></vt:lpstr>
      <vt:lpstr> </vt:lpstr>
      <vt:lpstr>Electron Configurations</vt:lpstr>
      <vt:lpstr>Electron Configurations</vt:lpstr>
      <vt:lpstr>Electron Configurations</vt:lpstr>
      <vt:lpstr>aufbau Principle</vt:lpstr>
      <vt:lpstr>aufbau Principle</vt:lpstr>
      <vt:lpstr>Pauli Exclusion Principle</vt:lpstr>
      <vt:lpstr>Hund’s Rule</vt:lpstr>
      <vt:lpstr> </vt:lpstr>
      <vt:lpstr>Electron Configurations</vt:lpstr>
      <vt:lpstr>Electron Configurations</vt:lpstr>
      <vt:lpstr>Electron Configurations</vt:lpstr>
      <vt:lpstr>Electron Configurations</vt:lpstr>
      <vt:lpstr>Hund’s Rule</vt:lpstr>
      <vt:lpstr> </vt:lpstr>
      <vt:lpstr> Quiz!</vt:lpstr>
      <vt:lpstr>Abbreviated Configurations</vt:lpstr>
      <vt:lpstr>Abbreviated Configurations</vt:lpstr>
      <vt:lpstr>Abbreviated Configurations</vt:lpstr>
      <vt:lpstr> Quiz!</vt:lpstr>
      <vt:lpstr></vt:lpstr>
      <vt:lpstr>Exceptional Electron Configurations</vt:lpstr>
      <vt:lpstr>Exceptional Electron Configurations</vt:lpstr>
      <vt:lpstr>Schrödinger and Heisenberg</vt:lpstr>
      <vt:lpstr>Websites</vt:lpstr>
      <vt:lpstr>Questions?</vt:lpstr>
      <vt:lpstr>Polyelectronic Atoms</vt:lpstr>
      <vt:lpstr>Polyelectronic Atoms</vt:lpstr>
      <vt:lpstr>PowerPoint Presentation</vt:lpstr>
      <vt:lpstr>Polyelectronic Atoms</vt:lpstr>
      <vt:lpstr>Electron Configurations</vt:lpstr>
      <vt:lpstr>PowerPoint Presentation</vt:lpstr>
      <vt:lpstr>Checkpoint!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shad.morrow</dc:creator>
  <cp:lastModifiedBy>Todd Peapenburg</cp:lastModifiedBy>
  <cp:revision>188</cp:revision>
  <cp:lastPrinted>2017-11-01T16:41:24Z</cp:lastPrinted>
  <dcterms:created xsi:type="dcterms:W3CDTF">2010-10-02T13:59:50Z</dcterms:created>
  <dcterms:modified xsi:type="dcterms:W3CDTF">2019-10-30T20:31:24Z</dcterms:modified>
</cp:coreProperties>
</file>