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8" r:id="rId3"/>
    <p:sldId id="257" r:id="rId4"/>
    <p:sldId id="286" r:id="rId5"/>
    <p:sldId id="259" r:id="rId6"/>
    <p:sldId id="285" r:id="rId7"/>
    <p:sldId id="284" r:id="rId8"/>
    <p:sldId id="289" r:id="rId9"/>
    <p:sldId id="288" r:id="rId10"/>
    <p:sldId id="260" r:id="rId11"/>
    <p:sldId id="287" r:id="rId12"/>
    <p:sldId id="290" r:id="rId13"/>
    <p:sldId id="292" r:id="rId14"/>
    <p:sldId id="291" r:id="rId15"/>
    <p:sldId id="283" r:id="rId16"/>
    <p:sldId id="293" r:id="rId17"/>
    <p:sldId id="294" r:id="rId18"/>
    <p:sldId id="295" r:id="rId19"/>
    <p:sldId id="299" r:id="rId20"/>
    <p:sldId id="296" r:id="rId21"/>
    <p:sldId id="297" r:id="rId22"/>
    <p:sldId id="298" r:id="rId23"/>
    <p:sldId id="281" r:id="rId24"/>
    <p:sldId id="261" r:id="rId25"/>
    <p:sldId id="300" r:id="rId26"/>
    <p:sldId id="301" r:id="rId27"/>
    <p:sldId id="302" r:id="rId28"/>
    <p:sldId id="318" r:id="rId29"/>
    <p:sldId id="308" r:id="rId30"/>
    <p:sldId id="282" r:id="rId31"/>
    <p:sldId id="303" r:id="rId32"/>
    <p:sldId id="304" r:id="rId33"/>
    <p:sldId id="316" r:id="rId34"/>
    <p:sldId id="312" r:id="rId35"/>
    <p:sldId id="319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323" autoAdjust="0"/>
    <p:restoredTop sz="82045" autoAdjust="0"/>
  </p:normalViewPr>
  <p:slideViewPr>
    <p:cSldViewPr snapToGrid="0">
      <p:cViewPr varScale="1">
        <p:scale>
          <a:sx n="67" d="100"/>
          <a:sy n="67" d="100"/>
        </p:scale>
        <p:origin x="562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F9FB8-D4E5-4B55-BEA9-69B11892A36A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625CB-030A-46E0-8E2B-F16471168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61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7B008-F7F5-4AB1-A70B-D9B033869C25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4EB07-125A-4D70-830F-C8444C549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56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Play to 2:45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4EB07-125A-4D70-830F-C8444C549F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59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4EB07-125A-4D70-830F-C8444C549F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72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/>
              <a:t>theoretical is the amount that can form, actual is the amount that actually does form</a:t>
            </a:r>
          </a:p>
          <a:p>
            <a:pPr marL="228600" indent="-228600">
              <a:buAutoNum type="arabicParenR"/>
            </a:pPr>
            <a:r>
              <a:rPr lang="en-US" dirty="0"/>
              <a:t>percent yield will not be 100%</a:t>
            </a:r>
          </a:p>
          <a:p>
            <a:pPr marL="228600" indent="-228600">
              <a:buAutoNum type="arabicParenR"/>
            </a:pPr>
            <a:r>
              <a:rPr lang="en-US" dirty="0"/>
              <a:t>actual yield / theoretical yield x 100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4EB07-125A-4D70-830F-C8444C549F2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06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/>
              <a:t>4(12) + 6(1) + 3(16) = 102 g/mol </a:t>
            </a:r>
            <a:r>
              <a:rPr lang="en-US" sz="1200" cap="none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2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200" cap="none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2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200" cap="none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2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2(1) + 32 + 4(16) = 98 g/mol </a:t>
            </a:r>
            <a:r>
              <a:rPr lang="en-US" sz="1200" cap="none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2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cap="none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2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/>
          </a:p>
          <a:p>
            <a:r>
              <a:rPr lang="en-US" dirty="0"/>
              <a:t>3) 2.5 mol </a:t>
            </a:r>
            <a:r>
              <a:rPr lang="en-US" sz="1200" cap="none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2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200" cap="none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2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200" cap="none" baseline="0" dirty="0">
                <a:latin typeface="Arial" panose="020B0604020202020204" pitchFamily="34" charset="0"/>
                <a:cs typeface="Arial" panose="020B0604020202020204" pitchFamily="34" charset="0"/>
              </a:rPr>
              <a:t> x 13 mol O</a:t>
            </a:r>
            <a:r>
              <a:rPr lang="en-US" sz="12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cap="none" baseline="0" dirty="0">
                <a:latin typeface="Arial" panose="020B0604020202020204" pitchFamily="34" charset="0"/>
                <a:cs typeface="Arial" panose="020B0604020202020204" pitchFamily="34" charset="0"/>
              </a:rPr>
              <a:t> / 2 mol </a:t>
            </a:r>
            <a:r>
              <a:rPr lang="en-US" sz="1200" cap="none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2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200" cap="none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2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200" cap="none" baseline="0" dirty="0">
                <a:latin typeface="Arial" panose="020B0604020202020204" pitchFamily="34" charset="0"/>
                <a:cs typeface="Arial" panose="020B0604020202020204" pitchFamily="34" charset="0"/>
              </a:rPr>
              <a:t> = 16.25 mol </a:t>
            </a:r>
            <a:r>
              <a:rPr lang="en-US" sz="1200" cap="none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2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cap="none" baseline="0" dirty="0">
                <a:latin typeface="Arial" panose="020B0604020202020204" pitchFamily="34" charset="0"/>
                <a:cs typeface="Arial" panose="020B0604020202020204" pitchFamily="34" charset="0"/>
              </a:rPr>
              <a:t>        12.5 mol &lt; 16.25 mol   LR = O</a:t>
            </a:r>
            <a:r>
              <a:rPr lang="en-US" sz="12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4EB07-125A-4D70-830F-C8444C549F2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71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5BA1-C71A-4650-B9F9-F137C5661396}" type="datetime1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9F97-EE05-4338-9E80-AB958DAE3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14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FB91-139F-4956-8AE8-CA67E91E6587}" type="datetime1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9F97-EE05-4338-9E80-AB958DAE3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4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2521-BAE0-49D2-8EC3-908D4442EF83}" type="datetime1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9F97-EE05-4338-9E80-AB958DAE3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23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9869-B846-4F1B-B6AB-663341B1DAFA}" type="datetime1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9F97-EE05-4338-9E80-AB958DAE312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70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1B3C-F0E8-4C48-B3EE-EB4CBE5666BE}" type="datetime1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9F97-EE05-4338-9E80-AB958DAE3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96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3A81-3012-4526-B1D2-4A2A72E6D0DA}" type="datetime1">
              <a:rPr lang="en-US" smtClean="0"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9F97-EE05-4338-9E80-AB958DAE3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52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261E-FCE1-43FC-9A69-C71A9DF5167D}" type="datetime1">
              <a:rPr lang="en-US" smtClean="0"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9F97-EE05-4338-9E80-AB958DAE3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70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1494-29B2-4310-A8C0-40ED93A42448}" type="datetime1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9F97-EE05-4338-9E80-AB958DAE3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97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669E-29D9-4603-AADA-29C6C489337A}" type="datetime1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9F97-EE05-4338-9E80-AB958DAE3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44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2CFF-6CFC-42EC-B4F9-3FABD3B49393}" type="datetime1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9F97-EE05-4338-9E80-AB958DAE3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5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D2B5-3786-4821-8E23-1748DE9479BA}" type="datetime1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9F97-EE05-4338-9E80-AB958DAE3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48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F05BC-4293-4EDF-BC0E-0E766491B963}" type="datetime1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9F97-EE05-4338-9E80-AB958DAE3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0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6992F-0B32-49F8-BAF0-FD83FA191AE9}" type="datetime1">
              <a:rPr lang="en-US" smtClean="0"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9F97-EE05-4338-9E80-AB958DAE3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01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B926B-A36E-4B8B-9834-2AA875C9C8FC}" type="datetime1">
              <a:rPr lang="en-US" smtClean="0"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9F97-EE05-4338-9E80-AB958DAE3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9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0157-81C3-459F-993B-C639F4A5442B}" type="datetime1">
              <a:rPr lang="en-US" smtClean="0"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9F97-EE05-4338-9E80-AB958DAE3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70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D9D2-B7D9-466F-9AF8-B24C4087C33B}" type="datetime1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9F97-EE05-4338-9E80-AB958DAE3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27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738AE-2A56-480C-AF5C-A8FD25482529}" type="datetime1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9F97-EE05-4338-9E80-AB958DAE3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1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879C5FE-7431-41D0-9AEE-D0FC0EA5A05B}" type="datetime1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FC29F97-EE05-4338-9E80-AB958DAE3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28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mCZ2ShhBA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dodsvTfqWN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mCZ2ShhBA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89E50-F2AD-4C88-BF44-5A489B5FD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3200" y="1300785"/>
            <a:ext cx="8967788" cy="2128215"/>
          </a:xfrm>
        </p:spPr>
        <p:txBody>
          <a:bodyPr>
            <a:normAutofit/>
          </a:bodyPr>
          <a:lstStyle/>
          <a:p>
            <a:r>
              <a:rPr lang="en-US" altLang="en-US" cap="none" dirty="0">
                <a:latin typeface="Arial" panose="020B0604020202020204" pitchFamily="34" charset="0"/>
                <a:ea typeface="ヒラギノ角ゴ Pro W3" pitchFamily="28" charset="-128"/>
                <a:cs typeface="Arial" panose="020B0604020202020204" pitchFamily="34" charset="0"/>
              </a:rPr>
              <a:t>Limiting Reagent and      Percent Yield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63EE90-96D9-45FF-BADF-E850756706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hlinkClick r:id="rId3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2695F-0289-48AB-9A6A-3EE2390D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492875"/>
            <a:ext cx="764215" cy="365125"/>
          </a:xfrm>
        </p:spPr>
        <p:txBody>
          <a:bodyPr/>
          <a:lstStyle/>
          <a:p>
            <a:fld id="{7FC29F97-EE05-4338-9E80-AB958DAE31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79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89E50-F2AD-4C88-BF44-5A489B5FD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63894"/>
            <a:ext cx="10364451" cy="811764"/>
          </a:xfrm>
        </p:spPr>
        <p:txBody>
          <a:bodyPr>
            <a:noAutofit/>
          </a:bodyPr>
          <a:lstStyle/>
          <a:p>
            <a:r>
              <a:rPr lang="en-US" altLang="en-US" sz="4800" b="1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66B5C3-5B20-4CC6-AC7E-90B3D5725D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49400"/>
            <a:ext cx="10363826" cy="4690082"/>
          </a:xfrm>
        </p:spPr>
        <p:txBody>
          <a:bodyPr>
            <a:normAutofit/>
          </a:bodyPr>
          <a:lstStyle/>
          <a:p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How is the amount of product in a reaction affected by an insufficient quantity of any of the reactants?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2695F-0289-48AB-9A6A-3EE2390D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471517"/>
            <a:ext cx="764215" cy="365125"/>
          </a:xfrm>
        </p:spPr>
        <p:txBody>
          <a:bodyPr/>
          <a:lstStyle/>
          <a:p>
            <a:fld id="{7FC29F97-EE05-4338-9E80-AB958DAE3123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FBCBFED2-25D2-4598-96FE-501C57B49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99" y="201722"/>
            <a:ext cx="146367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10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89E50-F2AD-4C88-BF44-5A489B5FD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57140"/>
          </a:xfrm>
        </p:spPr>
        <p:txBody>
          <a:bodyPr>
            <a:noAutofit/>
          </a:bodyPr>
          <a:lstStyle/>
          <a:p>
            <a:r>
              <a:rPr lang="en-US" altLang="en-US" sz="4000" b="1" cap="none" dirty="0">
                <a:latin typeface="Arial" panose="020B0604020202020204" pitchFamily="34" charset="0"/>
                <a:cs typeface="Arial" panose="020B0604020202020204" pitchFamily="34" charset="0"/>
              </a:rPr>
              <a:t>Determining the Limiting Reagent</a:t>
            </a:r>
            <a:endParaRPr lang="en-US" sz="4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66B5C3-5B20-4CC6-AC7E-90B3D5725D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00381" y="1574800"/>
            <a:ext cx="9577219" cy="4664682"/>
          </a:xfrm>
        </p:spPr>
        <p:txBody>
          <a:bodyPr>
            <a:normAutofit/>
          </a:bodyPr>
          <a:lstStyle/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Example Problem: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Copper reacts with sulfur to form copper(I) sulfide according to the following balanced equation:</a:t>
            </a: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2Cu(</a:t>
            </a:r>
            <a:r>
              <a:rPr lang="en-US" altLang="en-US" sz="2800" i="1" cap="none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) + S(</a:t>
            </a:r>
            <a:r>
              <a:rPr lang="en-US" altLang="en-US" sz="2800" i="1" cap="none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Cu</a:t>
            </a:r>
            <a:r>
              <a:rPr lang="en-US" alt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S(</a:t>
            </a:r>
            <a:r>
              <a:rPr lang="en-US" altLang="en-US" sz="2800" i="1" cap="none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What is the limiting reagent when 80.0 g Cu reacts with 25.0 g 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2695F-0289-48AB-9A6A-3EE2390D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471517"/>
            <a:ext cx="764215" cy="365125"/>
          </a:xfrm>
        </p:spPr>
        <p:txBody>
          <a:bodyPr/>
          <a:lstStyle/>
          <a:p>
            <a:fld id="{7FC29F97-EE05-4338-9E80-AB958DAE3123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1031" descr="hsm11se_tyler2">
            <a:extLst>
              <a:ext uri="{FF2B5EF4-FFF2-40B4-BE49-F238E27FC236}">
                <a16:creationId xmlns:a16="http://schemas.microsoft.com/office/drawing/2014/main" id="{D06E0077-651D-4586-B222-FC2B0297A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4"/>
          <a:stretch>
            <a:fillRect/>
          </a:stretch>
        </p:blipFill>
        <p:spPr bwMode="auto">
          <a:xfrm>
            <a:off x="127169" y="1574800"/>
            <a:ext cx="1573212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07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89E50-F2AD-4C88-BF44-5A489B5FD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57140"/>
          </a:xfrm>
        </p:spPr>
        <p:txBody>
          <a:bodyPr>
            <a:noAutofit/>
          </a:bodyPr>
          <a:lstStyle/>
          <a:p>
            <a:r>
              <a:rPr lang="en-US" altLang="en-US" sz="4000" b="1" cap="none" dirty="0">
                <a:latin typeface="Arial" panose="020B0604020202020204" pitchFamily="34" charset="0"/>
                <a:cs typeface="Arial" panose="020B0604020202020204" pitchFamily="34" charset="0"/>
              </a:rPr>
              <a:t>Determining the Limiting Reagent</a:t>
            </a:r>
            <a:endParaRPr lang="en-US" sz="4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66B5C3-5B20-4CC6-AC7E-90B3D5725D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74800"/>
            <a:ext cx="10363826" cy="4664682"/>
          </a:xfrm>
        </p:spPr>
        <p:txBody>
          <a:bodyPr>
            <a:normAutofit/>
          </a:bodyPr>
          <a:lstStyle/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STEP 1: List the knowns and the unknown.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b="1" u="sng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Knowns</a:t>
            </a:r>
            <a:r>
              <a:rPr lang="en-US" altLang="en-US" sz="2800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en-US" altLang="en-US" sz="2800" b="1" u="sng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Unknown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mass of copper = </a:t>
            </a:r>
            <a:r>
              <a:rPr lang="en-US" altLang="en-US" sz="2800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80.0 g Cu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		limiting reagent = </a:t>
            </a:r>
            <a:r>
              <a:rPr lang="en-US" altLang="en-US" sz="2800" b="1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800" b="1" cap="none" baseline="-25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mass of sulfur = </a:t>
            </a:r>
            <a:r>
              <a:rPr lang="en-US" altLang="en-US" sz="2800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25.0 g S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molar mass of Cu = </a:t>
            </a:r>
            <a:r>
              <a:rPr lang="en-US" altLang="en-US" sz="2800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63.5 g/mol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molar mass of S = </a:t>
            </a:r>
            <a:r>
              <a:rPr lang="en-US" altLang="en-US" sz="2800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32.1 g/mol</a:t>
            </a:r>
          </a:p>
          <a:p>
            <a:pPr marL="365760" indent="-365760">
              <a:lnSpc>
                <a:spcPct val="110000"/>
              </a:lnSpc>
              <a:spcBef>
                <a:spcPts val="0"/>
              </a:spcBef>
            </a:pPr>
            <a:r>
              <a:rPr lang="en-US" altLang="en-US" sz="2800" u="sng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mol S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mol Cu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alt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2695F-0289-48AB-9A6A-3EE2390D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471517"/>
            <a:ext cx="764215" cy="365125"/>
          </a:xfrm>
        </p:spPr>
        <p:txBody>
          <a:bodyPr/>
          <a:lstStyle/>
          <a:p>
            <a:fld id="{7FC29F97-EE05-4338-9E80-AB958DAE312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01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89E50-F2AD-4C88-BF44-5A489B5FD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57140"/>
          </a:xfrm>
        </p:spPr>
        <p:txBody>
          <a:bodyPr>
            <a:noAutofit/>
          </a:bodyPr>
          <a:lstStyle/>
          <a:p>
            <a:r>
              <a:rPr lang="en-US" altLang="en-US" sz="4000" b="1" cap="none" dirty="0">
                <a:latin typeface="Arial" panose="020B0604020202020204" pitchFamily="34" charset="0"/>
                <a:cs typeface="Arial" panose="020B0604020202020204" pitchFamily="34" charset="0"/>
              </a:rPr>
              <a:t>Determining the Limiting Reagent</a:t>
            </a:r>
            <a:endParaRPr lang="en-US" sz="4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66B5C3-5B20-4CC6-AC7E-90B3D5725D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74800"/>
            <a:ext cx="10363826" cy="4664682"/>
          </a:xfrm>
        </p:spPr>
        <p:txBody>
          <a:bodyPr>
            <a:normAutofit/>
          </a:bodyPr>
          <a:lstStyle/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STEP 2: Solve for the unknown.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Start with the reactants and convert from mass to moles. </a:t>
            </a:r>
            <a:endParaRPr lang="en-US" altLang="en-US" sz="2800" cap="none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altLang="en-US" sz="28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2695F-0289-48AB-9A6A-3EE2390D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471517"/>
            <a:ext cx="764215" cy="365125"/>
          </a:xfrm>
        </p:spPr>
        <p:txBody>
          <a:bodyPr/>
          <a:lstStyle/>
          <a:p>
            <a:fld id="{7FC29F97-EE05-4338-9E80-AB958DAE3123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6" name="Group 26">
            <a:extLst>
              <a:ext uri="{FF2B5EF4-FFF2-40B4-BE49-F238E27FC236}">
                <a16:creationId xmlns:a16="http://schemas.microsoft.com/office/drawing/2014/main" id="{93166F81-CE21-4F92-A0BE-3FABA22B6168}"/>
              </a:ext>
            </a:extLst>
          </p:cNvPr>
          <p:cNvGrpSpPr>
            <a:grpSpLocks/>
          </p:cNvGrpSpPr>
          <p:nvPr/>
        </p:nvGrpSpPr>
        <p:grpSpPr bwMode="auto">
          <a:xfrm>
            <a:off x="2819087" y="2978943"/>
            <a:ext cx="6553200" cy="900113"/>
            <a:chOff x="768" y="2112"/>
            <a:chExt cx="4128" cy="567"/>
          </a:xfrm>
        </p:grpSpPr>
        <p:sp>
          <p:nvSpPr>
            <p:cNvPr id="7" name="Text Box 13">
              <a:extLst>
                <a:ext uri="{FF2B5EF4-FFF2-40B4-BE49-F238E27FC236}">
                  <a16:creationId xmlns:a16="http://schemas.microsoft.com/office/drawing/2014/main" id="{32C52907-5B07-458E-8E21-479FB166B9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2256"/>
              <a:ext cx="41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3200" b="1">
                  <a:solidFill>
                    <a:srgbClr val="A3573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0" dirty="0">
                  <a:solidFill>
                    <a:schemeClr val="tx1"/>
                  </a:solidFill>
                </a:rPr>
                <a:t>80.0 g Cu  </a:t>
              </a:r>
              <a:r>
                <a:rPr lang="en-US" altLang="en-US" sz="2800" b="0" dirty="0">
                  <a:solidFill>
                    <a:schemeClr val="tx1"/>
                  </a:solidFill>
                  <a:sym typeface="Symbol" panose="05050102010706020507" pitchFamily="18" charset="2"/>
                </a:rPr>
                <a:t>                      = 1.26 mol Cu</a:t>
              </a:r>
            </a:p>
          </p:txBody>
        </p:sp>
        <p:sp>
          <p:nvSpPr>
            <p:cNvPr id="8" name="Line 18">
              <a:extLst>
                <a:ext uri="{FF2B5EF4-FFF2-40B4-BE49-F238E27FC236}">
                  <a16:creationId xmlns:a16="http://schemas.microsoft.com/office/drawing/2014/main" id="{EA99CC92-DAD2-4A1B-9047-C63FA937D5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44" y="2304"/>
              <a:ext cx="480" cy="19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7">
              <a:extLst>
                <a:ext uri="{FF2B5EF4-FFF2-40B4-BE49-F238E27FC236}">
                  <a16:creationId xmlns:a16="http://schemas.microsoft.com/office/drawing/2014/main" id="{5BAF968E-1477-4092-A81D-6FB5C0AA04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2112"/>
              <a:ext cx="1152" cy="567"/>
              <a:chOff x="2112" y="2112"/>
              <a:chExt cx="1152" cy="567"/>
            </a:xfrm>
          </p:grpSpPr>
          <p:sp>
            <p:nvSpPr>
              <p:cNvPr id="11" name="Text Box 14">
                <a:extLst>
                  <a:ext uri="{FF2B5EF4-FFF2-40B4-BE49-F238E27FC236}">
                    <a16:creationId xmlns:a16="http://schemas.microsoft.com/office/drawing/2014/main" id="{ED1D5E56-C075-4C18-92C0-9138ABB51A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2" y="2352"/>
                <a:ext cx="115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defRPr sz="3200" b="1">
                    <a:solidFill>
                      <a:srgbClr val="A3573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800" b="0">
                    <a:solidFill>
                      <a:schemeClr val="tx1"/>
                    </a:solidFill>
                  </a:rPr>
                  <a:t>63.5 g Cu</a:t>
                </a:r>
              </a:p>
            </p:txBody>
          </p:sp>
          <p:sp>
            <p:nvSpPr>
              <p:cNvPr id="12" name="Text Box 15">
                <a:extLst>
                  <a:ext uri="{FF2B5EF4-FFF2-40B4-BE49-F238E27FC236}">
                    <a16:creationId xmlns:a16="http://schemas.microsoft.com/office/drawing/2014/main" id="{94CCEBC2-65E8-4FA7-BD7E-2E83C60F1D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2" y="2112"/>
                <a:ext cx="110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defRPr sz="3200" b="1">
                    <a:solidFill>
                      <a:srgbClr val="A3573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800" b="0">
                    <a:solidFill>
                      <a:schemeClr val="tx1"/>
                    </a:solidFill>
                  </a:rPr>
                  <a:t>1 mol Cu</a:t>
                </a:r>
              </a:p>
            </p:txBody>
          </p:sp>
          <p:sp>
            <p:nvSpPr>
              <p:cNvPr id="13" name="Line 16">
                <a:extLst>
                  <a:ext uri="{FF2B5EF4-FFF2-40B4-BE49-F238E27FC236}">
                    <a16:creationId xmlns:a16="http://schemas.microsoft.com/office/drawing/2014/main" id="{AA2E786B-2BB6-4B99-9615-862CE7C260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2400"/>
                <a:ext cx="105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Line 19">
              <a:extLst>
                <a:ext uri="{FF2B5EF4-FFF2-40B4-BE49-F238E27FC236}">
                  <a16:creationId xmlns:a16="http://schemas.microsoft.com/office/drawing/2014/main" id="{99E616C3-67EA-4210-99B2-8085D35CEF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8" y="2448"/>
              <a:ext cx="528" cy="14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26">
            <a:extLst>
              <a:ext uri="{FF2B5EF4-FFF2-40B4-BE49-F238E27FC236}">
                <a16:creationId xmlns:a16="http://schemas.microsoft.com/office/drawing/2014/main" id="{4CB78DBF-2C17-4566-9ECD-A3410254ABC5}"/>
              </a:ext>
            </a:extLst>
          </p:cNvPr>
          <p:cNvGrpSpPr>
            <a:grpSpLocks/>
          </p:cNvGrpSpPr>
          <p:nvPr/>
        </p:nvGrpSpPr>
        <p:grpSpPr bwMode="auto">
          <a:xfrm>
            <a:off x="3009587" y="4082955"/>
            <a:ext cx="6553200" cy="900113"/>
            <a:chOff x="720" y="2352"/>
            <a:chExt cx="4128" cy="567"/>
          </a:xfrm>
        </p:grpSpPr>
        <p:grpSp>
          <p:nvGrpSpPr>
            <p:cNvPr id="15" name="Group 24">
              <a:extLst>
                <a:ext uri="{FF2B5EF4-FFF2-40B4-BE49-F238E27FC236}">
                  <a16:creationId xmlns:a16="http://schemas.microsoft.com/office/drawing/2014/main" id="{C01ADC04-84FE-461E-A090-97A5D486D9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2496"/>
              <a:ext cx="4128" cy="327"/>
              <a:chOff x="864" y="2496"/>
              <a:chExt cx="4128" cy="327"/>
            </a:xfrm>
          </p:grpSpPr>
          <p:sp>
            <p:nvSpPr>
              <p:cNvPr id="22" name="Text Box 14">
                <a:extLst>
                  <a:ext uri="{FF2B5EF4-FFF2-40B4-BE49-F238E27FC236}">
                    <a16:creationId xmlns:a16="http://schemas.microsoft.com/office/drawing/2014/main" id="{F6FCA468-8D24-4F0B-BC41-BBEE201EA2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4" y="2496"/>
                <a:ext cx="41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defRPr sz="3200" b="1">
                    <a:solidFill>
                      <a:srgbClr val="A3573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800" b="0" dirty="0">
                    <a:solidFill>
                      <a:schemeClr val="tx1"/>
                    </a:solidFill>
                  </a:rPr>
                  <a:t>25.0 g S  </a:t>
                </a:r>
                <a:r>
                  <a:rPr lang="en-US" altLang="en-US" sz="2800" b="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                     = 0.779 mol S</a:t>
                </a:r>
              </a:p>
            </p:txBody>
          </p:sp>
          <p:sp>
            <p:nvSpPr>
              <p:cNvPr id="23" name="Line 15">
                <a:extLst>
                  <a:ext uri="{FF2B5EF4-FFF2-40B4-BE49-F238E27FC236}">
                    <a16:creationId xmlns:a16="http://schemas.microsoft.com/office/drawing/2014/main" id="{DF8A2F83-8739-43D8-A730-D37BC40461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92" y="2592"/>
                <a:ext cx="384" cy="192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23">
              <a:extLst>
                <a:ext uri="{FF2B5EF4-FFF2-40B4-BE49-F238E27FC236}">
                  <a16:creationId xmlns:a16="http://schemas.microsoft.com/office/drawing/2014/main" id="{EB66271A-C858-4CA8-96A6-770B501D26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352"/>
              <a:ext cx="1152" cy="567"/>
              <a:chOff x="1968" y="2352"/>
              <a:chExt cx="1152" cy="567"/>
            </a:xfrm>
          </p:grpSpPr>
          <p:grpSp>
            <p:nvGrpSpPr>
              <p:cNvPr id="17" name="Group 17">
                <a:extLst>
                  <a:ext uri="{FF2B5EF4-FFF2-40B4-BE49-F238E27FC236}">
                    <a16:creationId xmlns:a16="http://schemas.microsoft.com/office/drawing/2014/main" id="{A9FE60E8-8CFA-4F8E-9940-A142DF977B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68" y="2352"/>
                <a:ext cx="1152" cy="567"/>
                <a:chOff x="2112" y="2112"/>
                <a:chExt cx="1152" cy="567"/>
              </a:xfrm>
            </p:grpSpPr>
            <p:sp>
              <p:nvSpPr>
                <p:cNvPr id="19" name="Text Box 18">
                  <a:extLst>
                    <a:ext uri="{FF2B5EF4-FFF2-40B4-BE49-F238E27FC236}">
                      <a16:creationId xmlns:a16="http://schemas.microsoft.com/office/drawing/2014/main" id="{1C324388-B66C-49DC-B6F1-34F053D411F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12" y="2352"/>
                  <a:ext cx="1152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defRPr sz="3200" b="1">
                      <a:solidFill>
                        <a:srgbClr val="A3573F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800" b="0">
                      <a:solidFill>
                        <a:schemeClr val="tx1"/>
                      </a:solidFill>
                    </a:rPr>
                    <a:t>32.1 g S</a:t>
                  </a:r>
                </a:p>
              </p:txBody>
            </p:sp>
            <p:sp>
              <p:nvSpPr>
                <p:cNvPr id="20" name="Text Box 19">
                  <a:extLst>
                    <a:ext uri="{FF2B5EF4-FFF2-40B4-BE49-F238E27FC236}">
                      <a16:creationId xmlns:a16="http://schemas.microsoft.com/office/drawing/2014/main" id="{67658449-77C1-4F18-8C32-F53A8FE1149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12" y="2112"/>
                  <a:ext cx="1104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defRPr sz="3200" b="1">
                      <a:solidFill>
                        <a:srgbClr val="A3573F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800" b="0">
                      <a:solidFill>
                        <a:schemeClr val="tx1"/>
                      </a:solidFill>
                    </a:rPr>
                    <a:t>1 mol S</a:t>
                  </a:r>
                </a:p>
              </p:txBody>
            </p:sp>
            <p:sp>
              <p:nvSpPr>
                <p:cNvPr id="21" name="Line 20">
                  <a:extLst>
                    <a:ext uri="{FF2B5EF4-FFF2-40B4-BE49-F238E27FC236}">
                      <a16:creationId xmlns:a16="http://schemas.microsoft.com/office/drawing/2014/main" id="{AC7EEE92-362E-40AA-BD24-0E29BE5658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0" y="2400"/>
                  <a:ext cx="105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" name="Line 22">
                <a:extLst>
                  <a:ext uri="{FF2B5EF4-FFF2-40B4-BE49-F238E27FC236}">
                    <a16:creationId xmlns:a16="http://schemas.microsoft.com/office/drawing/2014/main" id="{B1B65557-E6FB-439E-88C7-464424449A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92" y="2688"/>
                <a:ext cx="384" cy="192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351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89E50-F2AD-4C88-BF44-5A489B5FD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57140"/>
          </a:xfrm>
        </p:spPr>
        <p:txBody>
          <a:bodyPr>
            <a:noAutofit/>
          </a:bodyPr>
          <a:lstStyle/>
          <a:p>
            <a:r>
              <a:rPr lang="en-US" altLang="en-US" sz="4000" b="1" cap="none" dirty="0">
                <a:latin typeface="Arial" panose="020B0604020202020204" pitchFamily="34" charset="0"/>
                <a:cs typeface="Arial" panose="020B0604020202020204" pitchFamily="34" charset="0"/>
              </a:rPr>
              <a:t>Determining the Limiting Reagent</a:t>
            </a:r>
            <a:endParaRPr lang="en-US" sz="4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66B5C3-5B20-4CC6-AC7E-90B3D5725D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38943"/>
            <a:ext cx="10363826" cy="4900539"/>
          </a:xfrm>
        </p:spPr>
        <p:txBody>
          <a:bodyPr>
            <a:normAutofit fontScale="92500" lnSpcReduction="10000"/>
          </a:bodyPr>
          <a:lstStyle/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Now, convert moles of Cu to moles of S needed to react with 1.26 moles of Cu.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alt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alt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altLang="en-US" sz="19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36576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Compare the amount of sulfur needed with the given amount of sulfur. </a:t>
            </a:r>
          </a:p>
          <a:p>
            <a:pPr marL="365760" lvl="1" indent="-365760" algn="ctr">
              <a:spcBef>
                <a:spcPts val="0"/>
              </a:spcBef>
              <a:buFontTx/>
              <a:buNone/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0.630 mol S &lt; 0.779 mol S </a:t>
            </a:r>
          </a:p>
          <a:p>
            <a:pPr marL="365760" lvl="1" indent="-36576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altLang="en-US" sz="2100" cap="none" dirty="0">
                <a:latin typeface="Arial" panose="020B0604020202020204" pitchFamily="34" charset="0"/>
                <a:cs typeface="Arial" panose="020B0604020202020204" pitchFamily="34" charset="0"/>
              </a:rPr>
              <a:t>			      (amount needed to react)      (given amount)</a:t>
            </a:r>
          </a:p>
          <a:p>
            <a:pPr marL="457200" lvl="1"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Sulfur is in excess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, so </a:t>
            </a:r>
            <a:r>
              <a:rPr lang="en-US" altLang="en-US" sz="2800" b="1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copper is the limiting reagent</a:t>
            </a:r>
            <a:r>
              <a:rPr lang="en-US" alt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alt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2695F-0289-48AB-9A6A-3EE2390D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471517"/>
            <a:ext cx="764215" cy="365125"/>
          </a:xfrm>
        </p:spPr>
        <p:txBody>
          <a:bodyPr/>
          <a:lstStyle/>
          <a:p>
            <a:fld id="{7FC29F97-EE05-4338-9E80-AB958DAE3123}" type="slidenum">
              <a:rPr lang="en-US" smtClean="0"/>
              <a:t>14</a:t>
            </a:fld>
            <a:endParaRPr lang="en-US" dirty="0"/>
          </a:p>
        </p:txBody>
      </p:sp>
      <p:grpSp>
        <p:nvGrpSpPr>
          <p:cNvPr id="6" name="Group 43">
            <a:extLst>
              <a:ext uri="{FF2B5EF4-FFF2-40B4-BE49-F238E27FC236}">
                <a16:creationId xmlns:a16="http://schemas.microsoft.com/office/drawing/2014/main" id="{01C667EF-BD06-4528-883E-44A951AB8E66}"/>
              </a:ext>
            </a:extLst>
          </p:cNvPr>
          <p:cNvGrpSpPr>
            <a:grpSpLocks/>
          </p:cNvGrpSpPr>
          <p:nvPr/>
        </p:nvGrpSpPr>
        <p:grpSpPr bwMode="auto">
          <a:xfrm>
            <a:off x="2361887" y="1889125"/>
            <a:ext cx="7631113" cy="1546225"/>
            <a:chOff x="480" y="2160"/>
            <a:chExt cx="4807" cy="974"/>
          </a:xfrm>
        </p:grpSpPr>
        <p:sp>
          <p:nvSpPr>
            <p:cNvPr id="7" name="Text Box 16">
              <a:extLst>
                <a:ext uri="{FF2B5EF4-FFF2-40B4-BE49-F238E27FC236}">
                  <a16:creationId xmlns:a16="http://schemas.microsoft.com/office/drawing/2014/main" id="{AAC1779D-DD89-4E97-8F5B-354CB0FF2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2304"/>
              <a:ext cx="470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3200" b="1">
                  <a:solidFill>
                    <a:srgbClr val="A3573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0">
                  <a:solidFill>
                    <a:schemeClr val="tx1"/>
                  </a:solidFill>
                </a:rPr>
                <a:t>1.26 mol Cu   </a:t>
              </a:r>
              <a:r>
                <a:rPr lang="en-US" altLang="en-US" sz="2800" b="0">
                  <a:solidFill>
                    <a:schemeClr val="tx1"/>
                  </a:solidFill>
                  <a:sym typeface="Symbol" panose="05050102010706020507" pitchFamily="18" charset="2"/>
                </a:rPr>
                <a:t>                     = 0.630 mol S</a:t>
              </a:r>
            </a:p>
          </p:txBody>
        </p:sp>
        <p:sp>
          <p:nvSpPr>
            <p:cNvPr id="8" name="Line 17">
              <a:extLst>
                <a:ext uri="{FF2B5EF4-FFF2-40B4-BE49-F238E27FC236}">
                  <a16:creationId xmlns:a16="http://schemas.microsoft.com/office/drawing/2014/main" id="{E0BCC7F1-BBB9-4549-93B0-B3AC7B47E7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400"/>
              <a:ext cx="720" cy="14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20">
              <a:extLst>
                <a:ext uri="{FF2B5EF4-FFF2-40B4-BE49-F238E27FC236}">
                  <a16:creationId xmlns:a16="http://schemas.microsoft.com/office/drawing/2014/main" id="{C85888C4-0BC3-48D6-9B8C-C9D1EDCB0A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2400"/>
              <a:ext cx="11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3200" b="1">
                  <a:solidFill>
                    <a:srgbClr val="A3573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800" b="0">
                  <a:solidFill>
                    <a:schemeClr val="tx1"/>
                  </a:solidFill>
                </a:rPr>
                <a:t>2 mol Cu</a:t>
              </a:r>
            </a:p>
          </p:txBody>
        </p:sp>
        <p:sp>
          <p:nvSpPr>
            <p:cNvPr id="10" name="Text Box 21">
              <a:extLst>
                <a:ext uri="{FF2B5EF4-FFF2-40B4-BE49-F238E27FC236}">
                  <a16:creationId xmlns:a16="http://schemas.microsoft.com/office/drawing/2014/main" id="{0FCC1474-6BCE-490E-929E-28973AD640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2160"/>
              <a:ext cx="110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3200" b="1">
                  <a:solidFill>
                    <a:srgbClr val="A3573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800" b="0" dirty="0">
                  <a:solidFill>
                    <a:schemeClr val="tx1"/>
                  </a:solidFill>
                </a:rPr>
                <a:t>1 mol S</a:t>
              </a:r>
            </a:p>
          </p:txBody>
        </p:sp>
        <p:sp>
          <p:nvSpPr>
            <p:cNvPr id="11" name="Line 22">
              <a:extLst>
                <a:ext uri="{FF2B5EF4-FFF2-40B4-BE49-F238E27FC236}">
                  <a16:creationId xmlns:a16="http://schemas.microsoft.com/office/drawing/2014/main" id="{5EA2AF9C-4839-4FC3-8612-73B0227DBE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448"/>
              <a:ext cx="1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4">
              <a:extLst>
                <a:ext uri="{FF2B5EF4-FFF2-40B4-BE49-F238E27FC236}">
                  <a16:creationId xmlns:a16="http://schemas.microsoft.com/office/drawing/2014/main" id="{BE16C82D-E25F-4BC4-B815-C5BBB197D1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2496"/>
              <a:ext cx="720" cy="14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38">
              <a:extLst>
                <a:ext uri="{FF2B5EF4-FFF2-40B4-BE49-F238E27FC236}">
                  <a16:creationId xmlns:a16="http://schemas.microsoft.com/office/drawing/2014/main" id="{08A769A2-FD37-4EB4-B9A4-9973D87B0D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2688"/>
              <a:ext cx="86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3200" b="1">
                  <a:solidFill>
                    <a:srgbClr val="A3573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b="0">
                  <a:solidFill>
                    <a:schemeClr val="tx1"/>
                  </a:solidFill>
                </a:rPr>
                <a:t>Given quantity</a:t>
              </a:r>
            </a:p>
          </p:txBody>
        </p:sp>
        <p:sp>
          <p:nvSpPr>
            <p:cNvPr id="14" name="Text Box 39">
              <a:extLst>
                <a:ext uri="{FF2B5EF4-FFF2-40B4-BE49-F238E27FC236}">
                  <a16:creationId xmlns:a16="http://schemas.microsoft.com/office/drawing/2014/main" id="{17BFB263-FBEC-44BB-80EF-D1DFDB4F26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2688"/>
              <a:ext cx="76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3200" b="1">
                  <a:solidFill>
                    <a:srgbClr val="A3573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b="0">
                  <a:solidFill>
                    <a:schemeClr val="tx1"/>
                  </a:solidFill>
                </a:rPr>
                <a:t>Mole ratio</a:t>
              </a:r>
            </a:p>
          </p:txBody>
        </p:sp>
        <p:sp>
          <p:nvSpPr>
            <p:cNvPr id="15" name="Text Box 40">
              <a:extLst>
                <a:ext uri="{FF2B5EF4-FFF2-40B4-BE49-F238E27FC236}">
                  <a16:creationId xmlns:a16="http://schemas.microsoft.com/office/drawing/2014/main" id="{B291FDA7-3EC7-49D7-B371-A003BF4498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2688"/>
              <a:ext cx="1879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3200" b="1">
                  <a:solidFill>
                    <a:srgbClr val="A3573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b="0" dirty="0">
                  <a:solidFill>
                    <a:schemeClr val="tx1"/>
                  </a:solidFill>
                </a:rPr>
                <a:t>Amount of S needed to react w/ the given Cu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270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89E50-F2AD-4C88-BF44-5A489B5FD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63894"/>
            <a:ext cx="10364451" cy="811764"/>
          </a:xfrm>
        </p:spPr>
        <p:txBody>
          <a:bodyPr>
            <a:noAutofit/>
          </a:bodyPr>
          <a:lstStyle/>
          <a:p>
            <a:r>
              <a:rPr lang="en-US" altLang="en-US" sz="4800" b="1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66B5C3-5B20-4CC6-AC7E-90B3D5725D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612900"/>
            <a:ext cx="10363826" cy="4626582"/>
          </a:xfrm>
        </p:spPr>
        <p:txBody>
          <a:bodyPr>
            <a:normAutofit/>
          </a:bodyPr>
          <a:lstStyle/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How would you set up the problem to convert the calculated moles of S to moles of Cu needed to react with 0.779 mol S?</a:t>
            </a:r>
          </a:p>
          <a:p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0.779 mol S x                     =</a:t>
            </a:r>
          </a:p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Given = 1.26 mol Cu</a:t>
            </a:r>
          </a:p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Needed Amount = 1.558 mol Cu</a:t>
            </a:r>
          </a:p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Insufficient Cu to react with all the S, Cu is the limiting reagent.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2695F-0289-48AB-9A6A-3EE2390D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471517"/>
            <a:ext cx="764215" cy="365125"/>
          </a:xfrm>
        </p:spPr>
        <p:txBody>
          <a:bodyPr/>
          <a:lstStyle/>
          <a:p>
            <a:fld id="{7FC29F97-EE05-4338-9E80-AB958DAE3123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FBCBFED2-25D2-4598-96FE-501C57B49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99" y="201722"/>
            <a:ext cx="146367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2B8C877-6DA4-4663-AC19-183548AF248F}"/>
              </a:ext>
            </a:extLst>
          </p:cNvPr>
          <p:cNvGrpSpPr/>
          <p:nvPr/>
        </p:nvGrpSpPr>
        <p:grpSpPr>
          <a:xfrm>
            <a:off x="6011575" y="3196066"/>
            <a:ext cx="2122714" cy="959673"/>
            <a:chOff x="6011575" y="3196066"/>
            <a:chExt cx="2122714" cy="95967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F8D8EA5-69BE-4D3C-A072-BFACFD58ACAE}"/>
                </a:ext>
              </a:extLst>
            </p:cNvPr>
            <p:cNvGrpSpPr/>
            <p:nvPr/>
          </p:nvGrpSpPr>
          <p:grpSpPr>
            <a:xfrm>
              <a:off x="6011575" y="3196066"/>
              <a:ext cx="2122714" cy="959673"/>
              <a:chOff x="6011575" y="3196066"/>
              <a:chExt cx="2122714" cy="959673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E8B591C-CF96-43CE-AE96-C02468BFB884}"/>
                  </a:ext>
                </a:extLst>
              </p:cNvPr>
              <p:cNvSpPr txBox="1"/>
              <p:nvPr/>
            </p:nvSpPr>
            <p:spPr>
              <a:xfrm>
                <a:off x="6011575" y="3196066"/>
                <a:ext cx="21227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2 mol Cu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9D2F25-2F7A-4360-ADF8-E994F7495E4C}"/>
                  </a:ext>
                </a:extLst>
              </p:cNvPr>
              <p:cNvSpPr txBox="1"/>
              <p:nvPr/>
            </p:nvSpPr>
            <p:spPr>
              <a:xfrm>
                <a:off x="6138078" y="3632519"/>
                <a:ext cx="17866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1 mol S</a:t>
                </a: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746B8DD-4B8D-485D-855A-69E77C399A43}"/>
                </a:ext>
              </a:extLst>
            </p:cNvPr>
            <p:cNvCxnSpPr/>
            <p:nvPr/>
          </p:nvCxnSpPr>
          <p:spPr>
            <a:xfrm>
              <a:off x="6319156" y="3694943"/>
              <a:ext cx="1605523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BD57835-7EA2-4052-AB03-96A978FA0EF5}"/>
              </a:ext>
            </a:extLst>
          </p:cNvPr>
          <p:cNvGrpSpPr/>
          <p:nvPr/>
        </p:nvGrpSpPr>
        <p:grpSpPr>
          <a:xfrm>
            <a:off x="4835652" y="3667993"/>
            <a:ext cx="2747458" cy="324317"/>
            <a:chOff x="4835652" y="3667993"/>
            <a:chExt cx="2747458" cy="324317"/>
          </a:xfrm>
        </p:grpSpPr>
        <p:sp>
          <p:nvSpPr>
            <p:cNvPr id="10" name="Line 17">
              <a:extLst>
                <a:ext uri="{FF2B5EF4-FFF2-40B4-BE49-F238E27FC236}">
                  <a16:creationId xmlns:a16="http://schemas.microsoft.com/office/drawing/2014/main" id="{938FB027-CF82-41A0-A66F-C0BF4C580C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35652" y="3667993"/>
              <a:ext cx="923922" cy="16302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7">
              <a:extLst>
                <a:ext uri="{FF2B5EF4-FFF2-40B4-BE49-F238E27FC236}">
                  <a16:creationId xmlns:a16="http://schemas.microsoft.com/office/drawing/2014/main" id="{72974071-DB79-4B99-9B53-7B8E78C65D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90361" y="3810000"/>
              <a:ext cx="892749" cy="18231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C44267C-187B-4E96-8C95-29B6D81AE81C}"/>
              </a:ext>
            </a:extLst>
          </p:cNvPr>
          <p:cNvSpPr txBox="1"/>
          <p:nvPr/>
        </p:nvSpPr>
        <p:spPr>
          <a:xfrm>
            <a:off x="8315367" y="3457676"/>
            <a:ext cx="2445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1.558 mol Cu</a:t>
            </a:r>
          </a:p>
        </p:txBody>
      </p:sp>
    </p:spTree>
    <p:extLst>
      <p:ext uri="{BB962C8B-B14F-4D97-AF65-F5344CB8AC3E}">
        <p14:creationId xmlns:p14="http://schemas.microsoft.com/office/powerpoint/2010/main" val="254574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89E50-F2AD-4C88-BF44-5A489B5FD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28600"/>
            <a:ext cx="10364451" cy="1346200"/>
          </a:xfrm>
        </p:spPr>
        <p:txBody>
          <a:bodyPr>
            <a:noAutofit/>
          </a:bodyPr>
          <a:lstStyle/>
          <a:p>
            <a:r>
              <a:rPr lang="en-US" altLang="en-US" sz="4000" b="1" cap="none" dirty="0">
                <a:latin typeface="Arial" panose="020B0604020202020204" pitchFamily="34" charset="0"/>
                <a:cs typeface="Arial" panose="020B0604020202020204" pitchFamily="34" charset="0"/>
              </a:rPr>
              <a:t>Finding the Quantity of Product</a:t>
            </a:r>
            <a:br>
              <a:rPr lang="en-US" altLang="en-US" sz="40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b="1" cap="none" dirty="0">
                <a:latin typeface="Arial" panose="020B0604020202020204" pitchFamily="34" charset="0"/>
                <a:cs typeface="Arial" panose="020B0604020202020204" pitchFamily="34" charset="0"/>
              </a:rPr>
              <a:t>from the Limiting Reagent</a:t>
            </a:r>
            <a:endParaRPr lang="en-US" sz="4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66B5C3-5B20-4CC6-AC7E-90B3D5725D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74800"/>
            <a:ext cx="10363826" cy="4664682"/>
          </a:xfrm>
        </p:spPr>
        <p:txBody>
          <a:bodyPr>
            <a:normAutofit/>
          </a:bodyPr>
          <a:lstStyle/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Example Problem: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What is the maximum number of grams of Cu</a:t>
            </a:r>
            <a:r>
              <a:rPr lang="en-US" alt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S that can be formed when 80.0 g Cu reacts with 25.0 g S?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US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(same quantities from previous problem)</a:t>
            </a:r>
          </a:p>
          <a:p>
            <a:pPr marL="365760" indent="-36576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2Cu(</a:t>
            </a:r>
            <a:r>
              <a:rPr lang="en-US" altLang="en-US" sz="2800" i="1" cap="none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) + S(</a:t>
            </a:r>
            <a:r>
              <a:rPr lang="en-US" altLang="en-US" sz="2800" i="1" cap="none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Cu</a:t>
            </a:r>
            <a:r>
              <a:rPr lang="en-US" alt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S(</a:t>
            </a:r>
            <a:r>
              <a:rPr lang="en-US" altLang="en-US" sz="2800" i="1" cap="none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The limiting reagent, which was determined in the previous sample problem, is used to calculate the maximum amount of Cu</a:t>
            </a:r>
            <a:r>
              <a:rPr lang="en-US" alt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S formed. 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alt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2695F-0289-48AB-9A6A-3EE2390D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471517"/>
            <a:ext cx="764215" cy="365125"/>
          </a:xfrm>
        </p:spPr>
        <p:txBody>
          <a:bodyPr/>
          <a:lstStyle/>
          <a:p>
            <a:fld id="{7FC29F97-EE05-4338-9E80-AB958DAE312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8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89E50-F2AD-4C88-BF44-5A489B5FD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28600"/>
            <a:ext cx="10364451" cy="1346200"/>
          </a:xfrm>
        </p:spPr>
        <p:txBody>
          <a:bodyPr>
            <a:noAutofit/>
          </a:bodyPr>
          <a:lstStyle/>
          <a:p>
            <a:r>
              <a:rPr lang="en-US" altLang="en-US" sz="4000" b="1" cap="none" dirty="0">
                <a:latin typeface="Arial" panose="020B0604020202020204" pitchFamily="34" charset="0"/>
                <a:cs typeface="Arial" panose="020B0604020202020204" pitchFamily="34" charset="0"/>
              </a:rPr>
              <a:t>Finding the Quantity of Product</a:t>
            </a:r>
            <a:br>
              <a:rPr lang="en-US" altLang="en-US" sz="40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b="1" cap="none" dirty="0">
                <a:latin typeface="Arial" panose="020B0604020202020204" pitchFamily="34" charset="0"/>
                <a:cs typeface="Arial" panose="020B0604020202020204" pitchFamily="34" charset="0"/>
              </a:rPr>
              <a:t>from the Limiting Reagent</a:t>
            </a:r>
            <a:endParaRPr lang="en-US" sz="4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66B5C3-5B20-4CC6-AC7E-90B3D5725D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74800"/>
            <a:ext cx="10363826" cy="4664682"/>
          </a:xfrm>
        </p:spPr>
        <p:txBody>
          <a:bodyPr>
            <a:normAutofit/>
          </a:bodyPr>
          <a:lstStyle/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STEP 1: List the knowns and the unknown.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b="1" u="sng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Knowns</a:t>
            </a:r>
            <a:r>
              <a:rPr lang="en-US" altLang="en-US" sz="2800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en-US" altLang="en-US" sz="2800" b="1" u="sng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Unknown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limiting reagent = </a:t>
            </a:r>
            <a:r>
              <a:rPr lang="en-US" altLang="en-US" sz="2800" b="1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1.26 </a:t>
            </a:r>
            <a:r>
              <a:rPr lang="en-US" altLang="en-US" sz="2800" b="1" cap="none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altLang="en-US" sz="2800" b="1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		Yield = </a:t>
            </a:r>
            <a:r>
              <a:rPr lang="en-US" altLang="en-US" sz="2800" b="1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g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Cu</a:t>
            </a:r>
            <a:r>
              <a:rPr lang="en-US" alt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(from sample problem 12.8)</a:t>
            </a:r>
            <a:endParaRPr lang="en-US" altLang="en-US" sz="2800" cap="none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b="1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en-US" sz="2800" b="1" cap="none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altLang="en-US" sz="2800" b="1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</a:t>
            </a:r>
            <a:r>
              <a:rPr lang="en-US" altLang="en-US" sz="2800" b="1" cap="none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b="1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= 159.1 g Cu</a:t>
            </a:r>
            <a:r>
              <a:rPr lang="en-US" altLang="en-US" sz="2800" b="1" cap="none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b="1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(molar mass)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</a:pPr>
            <a:r>
              <a:rPr lang="en-US" altLang="en-US" sz="2800" b="1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en-US" sz="2800" b="1" cap="none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altLang="en-US" sz="2800" b="1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</a:t>
            </a:r>
            <a:r>
              <a:rPr lang="en-US" altLang="en-US" sz="2800" b="1" cap="none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b="1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(mole ratio from balanced equation)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800" b="1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en-US" sz="2800" b="1" cap="none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altLang="en-US" sz="2800" b="1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2695F-0289-48AB-9A6A-3EE2390D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94730" y="7128512"/>
            <a:ext cx="764215" cy="365125"/>
          </a:xfrm>
        </p:spPr>
        <p:txBody>
          <a:bodyPr/>
          <a:lstStyle/>
          <a:p>
            <a:fld id="{7FC29F97-EE05-4338-9E80-AB958DAE3123}" type="slidenum">
              <a:rPr lang="en-US" smtClean="0"/>
              <a:t>17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413165" y="5527964"/>
            <a:ext cx="177338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78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89E50-F2AD-4C88-BF44-5A489B5FD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28600"/>
            <a:ext cx="10364451" cy="1346200"/>
          </a:xfrm>
        </p:spPr>
        <p:txBody>
          <a:bodyPr>
            <a:noAutofit/>
          </a:bodyPr>
          <a:lstStyle/>
          <a:p>
            <a:r>
              <a:rPr lang="en-US" altLang="en-US" sz="4000" b="1" cap="none" dirty="0">
                <a:latin typeface="Arial" panose="020B0604020202020204" pitchFamily="34" charset="0"/>
                <a:cs typeface="Arial" panose="020B0604020202020204" pitchFamily="34" charset="0"/>
              </a:rPr>
              <a:t>Finding the Quantity of Product</a:t>
            </a:r>
            <a:br>
              <a:rPr lang="en-US" altLang="en-US" sz="40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b="1" cap="none" dirty="0">
                <a:latin typeface="Arial" panose="020B0604020202020204" pitchFamily="34" charset="0"/>
                <a:cs typeface="Arial" panose="020B0604020202020204" pitchFamily="34" charset="0"/>
              </a:rPr>
              <a:t>from the Limiting Reagent</a:t>
            </a:r>
            <a:endParaRPr lang="en-US" sz="4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66B5C3-5B20-4CC6-AC7E-90B3D5725D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74800"/>
            <a:ext cx="10363826" cy="4664682"/>
          </a:xfrm>
        </p:spPr>
        <p:txBody>
          <a:bodyPr>
            <a:normAutofit/>
          </a:bodyPr>
          <a:lstStyle/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STEP 2: Solve for the unknown.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Start with the moles of the limiting reagent and convert to moles of the product. Use the mole ratio from the balanced equation. 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Finish the calculation by converting from moles to mass of product.</a:t>
            </a:r>
            <a:endParaRPr lang="en-US" altLang="en-US" sz="2800" cap="none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altLang="en-US" sz="2800" cap="none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2695F-0289-48AB-9A6A-3EE2390D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471517"/>
            <a:ext cx="764215" cy="365125"/>
          </a:xfrm>
        </p:spPr>
        <p:txBody>
          <a:bodyPr/>
          <a:lstStyle/>
          <a:p>
            <a:fld id="{7FC29F97-EE05-4338-9E80-AB958DAE3123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969047" y="4406873"/>
            <a:ext cx="4876800" cy="976313"/>
            <a:chOff x="288" y="2448"/>
            <a:chExt cx="3072" cy="615"/>
          </a:xfrm>
        </p:grpSpPr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288" y="2640"/>
              <a:ext cx="3072" cy="327"/>
              <a:chOff x="816" y="2784"/>
              <a:chExt cx="3072" cy="327"/>
            </a:xfrm>
          </p:grpSpPr>
          <p:sp>
            <p:nvSpPr>
              <p:cNvPr id="13" name="Text Box 23"/>
              <p:cNvSpPr txBox="1">
                <a:spLocks noChangeArrowheads="1"/>
              </p:cNvSpPr>
              <p:nvPr/>
            </p:nvSpPr>
            <p:spPr bwMode="auto">
              <a:xfrm>
                <a:off x="816" y="2784"/>
                <a:ext cx="30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defRPr sz="3200" b="1">
                    <a:solidFill>
                      <a:srgbClr val="A3573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800" b="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1.26 </a:t>
                </a:r>
                <a:r>
                  <a:rPr lang="en-US" altLang="en-US" sz="2800" b="0" dirty="0" err="1">
                    <a:solidFill>
                      <a:schemeClr val="tx1"/>
                    </a:solidFill>
                    <a:sym typeface="Symbol" panose="05050102010706020507" pitchFamily="18" charset="2"/>
                  </a:rPr>
                  <a:t>mol</a:t>
                </a:r>
                <a:r>
                  <a:rPr lang="en-US" altLang="en-US" sz="2800" b="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Cu</a:t>
                </a:r>
                <a:r>
                  <a:rPr lang="en-US" altLang="en-US" sz="2800" b="0" dirty="0">
                    <a:solidFill>
                      <a:schemeClr val="tx1"/>
                    </a:solidFill>
                  </a:rPr>
                  <a:t>  </a:t>
                </a:r>
                <a:r>
                  <a:rPr lang="en-US" altLang="en-US" sz="2800" b="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                  </a:t>
                </a:r>
              </a:p>
            </p:txBody>
          </p:sp>
          <p:sp>
            <p:nvSpPr>
              <p:cNvPr id="14" name="Line 24"/>
              <p:cNvSpPr>
                <a:spLocks noChangeShapeType="1"/>
              </p:cNvSpPr>
              <p:nvPr/>
            </p:nvSpPr>
            <p:spPr bwMode="auto">
              <a:xfrm flipV="1">
                <a:off x="1344" y="2880"/>
                <a:ext cx="768" cy="14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1872" y="2448"/>
              <a:ext cx="1296" cy="615"/>
              <a:chOff x="2304" y="2592"/>
              <a:chExt cx="1296" cy="615"/>
            </a:xfrm>
          </p:grpSpPr>
          <p:sp>
            <p:nvSpPr>
              <p:cNvPr id="9" name="Text Box 26"/>
              <p:cNvSpPr txBox="1">
                <a:spLocks noChangeArrowheads="1"/>
              </p:cNvSpPr>
              <p:nvPr/>
            </p:nvSpPr>
            <p:spPr bwMode="auto">
              <a:xfrm>
                <a:off x="2304" y="2880"/>
                <a:ext cx="129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defRPr sz="3200" b="1">
                    <a:solidFill>
                      <a:srgbClr val="A3573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800" b="0" dirty="0">
                    <a:solidFill>
                      <a:schemeClr val="tx1"/>
                    </a:solidFill>
                  </a:rPr>
                  <a:t>2 </a:t>
                </a:r>
                <a:r>
                  <a:rPr lang="en-US" altLang="en-US" sz="2800" b="0" dirty="0" err="1">
                    <a:solidFill>
                      <a:schemeClr val="tx1"/>
                    </a:solidFill>
                  </a:rPr>
                  <a:t>mol</a:t>
                </a:r>
                <a:r>
                  <a:rPr lang="en-US" altLang="en-US" sz="2800" b="0" dirty="0">
                    <a:solidFill>
                      <a:schemeClr val="tx1"/>
                    </a:solidFill>
                  </a:rPr>
                  <a:t> Cu</a:t>
                </a:r>
              </a:p>
            </p:txBody>
          </p:sp>
          <p:sp>
            <p:nvSpPr>
              <p:cNvPr id="10" name="Text Box 27"/>
              <p:cNvSpPr txBox="1">
                <a:spLocks noChangeArrowheads="1"/>
              </p:cNvSpPr>
              <p:nvPr/>
            </p:nvSpPr>
            <p:spPr bwMode="auto">
              <a:xfrm>
                <a:off x="2304" y="2592"/>
                <a:ext cx="129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defRPr sz="3200" b="1">
                    <a:solidFill>
                      <a:srgbClr val="A3573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800" b="0" dirty="0">
                    <a:solidFill>
                      <a:schemeClr val="tx1"/>
                    </a:solidFill>
                  </a:rPr>
                  <a:t>1 </a:t>
                </a:r>
                <a:r>
                  <a:rPr lang="en-US" altLang="en-US" sz="2800" b="0" dirty="0" err="1">
                    <a:solidFill>
                      <a:schemeClr val="tx1"/>
                    </a:solidFill>
                  </a:rPr>
                  <a:t>mol</a:t>
                </a:r>
                <a:r>
                  <a:rPr lang="en-US" altLang="en-US" sz="2800" b="0" dirty="0">
                    <a:solidFill>
                      <a:schemeClr val="tx1"/>
                    </a:solidFill>
                  </a:rPr>
                  <a:t> Cu</a:t>
                </a:r>
                <a:r>
                  <a:rPr lang="en-US" altLang="en-US" sz="2800" b="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altLang="en-US" sz="2800" b="0" dirty="0">
                    <a:solidFill>
                      <a:schemeClr val="tx1"/>
                    </a:solidFill>
                  </a:rPr>
                  <a:t>S</a:t>
                </a:r>
              </a:p>
            </p:txBody>
          </p:sp>
          <p:sp>
            <p:nvSpPr>
              <p:cNvPr id="11" name="Line 28"/>
              <p:cNvSpPr>
                <a:spLocks noChangeShapeType="1"/>
              </p:cNvSpPr>
              <p:nvPr/>
            </p:nvSpPr>
            <p:spPr bwMode="auto">
              <a:xfrm>
                <a:off x="2352" y="2928"/>
                <a:ext cx="12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9"/>
              <p:cNvSpPr>
                <a:spLocks noChangeShapeType="1"/>
              </p:cNvSpPr>
              <p:nvPr/>
            </p:nvSpPr>
            <p:spPr bwMode="auto">
              <a:xfrm flipV="1">
                <a:off x="2640" y="2976"/>
                <a:ext cx="768" cy="14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52"/>
          <p:cNvGrpSpPr>
            <a:grpSpLocks/>
          </p:cNvGrpSpPr>
          <p:nvPr/>
        </p:nvGrpSpPr>
        <p:grpSpPr bwMode="auto">
          <a:xfrm>
            <a:off x="5541047" y="4437829"/>
            <a:ext cx="6337955" cy="976313"/>
            <a:chOff x="3216" y="2448"/>
            <a:chExt cx="3936" cy="615"/>
          </a:xfrm>
        </p:grpSpPr>
        <p:sp>
          <p:nvSpPr>
            <p:cNvPr id="16" name="Text Box 40"/>
            <p:cNvSpPr txBox="1">
              <a:spLocks noChangeArrowheads="1"/>
            </p:cNvSpPr>
            <p:nvPr/>
          </p:nvSpPr>
          <p:spPr bwMode="auto">
            <a:xfrm>
              <a:off x="3456" y="2448"/>
              <a:ext cx="14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3200" b="1">
                  <a:solidFill>
                    <a:srgbClr val="A3573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800" b="0" dirty="0">
                  <a:solidFill>
                    <a:schemeClr val="tx1"/>
                  </a:solidFill>
                </a:rPr>
                <a:t>159.1 g Cu</a:t>
              </a:r>
              <a:r>
                <a:rPr lang="en-US" altLang="en-US" sz="2800" b="0" baseline="-25000" dirty="0">
                  <a:solidFill>
                    <a:schemeClr val="tx1"/>
                  </a:solidFill>
                </a:rPr>
                <a:t>2</a:t>
              </a:r>
              <a:r>
                <a:rPr lang="en-US" altLang="en-US" sz="2800" b="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17" name="Text Box 41"/>
            <p:cNvSpPr txBox="1">
              <a:spLocks noChangeArrowheads="1"/>
            </p:cNvSpPr>
            <p:nvPr/>
          </p:nvSpPr>
          <p:spPr bwMode="auto">
            <a:xfrm>
              <a:off x="3456" y="2736"/>
              <a:ext cx="14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3200" b="1">
                  <a:solidFill>
                    <a:srgbClr val="A3573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800" b="0">
                  <a:solidFill>
                    <a:schemeClr val="tx1"/>
                  </a:solidFill>
                </a:rPr>
                <a:t>1 mol Cu</a:t>
              </a:r>
              <a:r>
                <a:rPr lang="en-US" altLang="en-US" sz="2800" b="0" baseline="-25000">
                  <a:solidFill>
                    <a:schemeClr val="tx1"/>
                  </a:solidFill>
                </a:rPr>
                <a:t>2</a:t>
              </a:r>
              <a:r>
                <a:rPr lang="en-US" altLang="en-US" sz="2800" b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18" name="Line 42"/>
            <p:cNvSpPr>
              <a:spLocks noChangeShapeType="1"/>
            </p:cNvSpPr>
            <p:nvPr/>
          </p:nvSpPr>
          <p:spPr bwMode="auto">
            <a:xfrm>
              <a:off x="3504" y="2784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44"/>
            <p:cNvSpPr>
              <a:spLocks noChangeShapeType="1"/>
            </p:cNvSpPr>
            <p:nvPr/>
          </p:nvSpPr>
          <p:spPr bwMode="auto">
            <a:xfrm flipV="1">
              <a:off x="3840" y="2832"/>
              <a:ext cx="912" cy="14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 Box 39"/>
            <p:cNvSpPr txBox="1">
              <a:spLocks noChangeArrowheads="1"/>
            </p:cNvSpPr>
            <p:nvPr/>
          </p:nvSpPr>
          <p:spPr bwMode="auto">
            <a:xfrm>
              <a:off x="3216" y="2640"/>
              <a:ext cx="2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3200" b="1">
                  <a:solidFill>
                    <a:srgbClr val="A3573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0">
                  <a:solidFill>
                    <a:schemeClr val="tx1"/>
                  </a:solidFill>
                  <a:sym typeface="Symbol" panose="05050102010706020507" pitchFamily="18" charset="2"/>
                </a:rPr>
                <a:t></a:t>
              </a:r>
            </a:p>
          </p:txBody>
        </p:sp>
        <p:sp>
          <p:nvSpPr>
            <p:cNvPr id="28" name="Text Box 49"/>
            <p:cNvSpPr txBox="1">
              <a:spLocks noChangeArrowheads="1"/>
            </p:cNvSpPr>
            <p:nvPr/>
          </p:nvSpPr>
          <p:spPr bwMode="auto">
            <a:xfrm>
              <a:off x="4944" y="2640"/>
              <a:ext cx="22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3200" b="1">
                  <a:solidFill>
                    <a:srgbClr val="A3573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0" dirty="0">
                  <a:solidFill>
                    <a:schemeClr val="tx1"/>
                  </a:solidFill>
                </a:rPr>
                <a:t>= 100</a:t>
              </a:r>
              <a:r>
                <a:rPr lang="en-US" altLang="en-US" sz="2800" b="0" dirty="0">
                  <a:solidFill>
                    <a:schemeClr val="tx1"/>
                  </a:solidFill>
                  <a:sym typeface="Symbol" panose="05050102010706020507" pitchFamily="18" charset="2"/>
                </a:rPr>
                <a:t> g Cu</a:t>
              </a:r>
              <a:r>
                <a:rPr lang="en-US" altLang="en-US" sz="2800" b="0" baseline="-25000" dirty="0">
                  <a:solidFill>
                    <a:schemeClr val="tx1"/>
                  </a:solidFill>
                  <a:sym typeface="Symbol" panose="05050102010706020507" pitchFamily="18" charset="2"/>
                </a:rPr>
                <a:t>2</a:t>
              </a:r>
              <a:r>
                <a:rPr lang="en-US" altLang="en-US" sz="2800" b="0" dirty="0">
                  <a:solidFill>
                    <a:schemeClr val="tx1"/>
                  </a:solidFill>
                  <a:sym typeface="Symbol" panose="05050102010706020507" pitchFamily="18" charset="2"/>
                </a:rPr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386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89E50-F2AD-4C88-BF44-5A489B5FD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28600"/>
            <a:ext cx="10364451" cy="976745"/>
          </a:xfrm>
        </p:spPr>
        <p:txBody>
          <a:bodyPr>
            <a:noAutofit/>
          </a:bodyPr>
          <a:lstStyle/>
          <a:p>
            <a:r>
              <a:rPr lang="en-US" altLang="en-US" sz="4000" b="1" cap="none" dirty="0">
                <a:latin typeface="Arial" panose="020B0604020202020204" pitchFamily="34" charset="0"/>
                <a:cs typeface="Arial" panose="020B0604020202020204" pitchFamily="34" charset="0"/>
              </a:rPr>
              <a:t>Percent Yield</a:t>
            </a:r>
            <a:endParaRPr lang="en-US" sz="4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66B5C3-5B20-4CC6-AC7E-90B3D5725D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009650"/>
            <a:ext cx="8630276" cy="5229832"/>
          </a:xfrm>
        </p:spPr>
        <p:txBody>
          <a:bodyPr>
            <a:normAutofit/>
          </a:bodyPr>
          <a:lstStyle/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https://www.youtube.com/watch?v=dodsvTfqWNc</a:t>
            </a:r>
            <a:endParaRPr lang="en-US" alt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b="1" u="sng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yield</a:t>
            </a:r>
            <a:r>
              <a:rPr lang="en-US" altLang="en-US" sz="2800" b="1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the ratio of the actual yield to the theoretical yield for a chemical reaction expressed as a percentage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b="1" u="sng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theoretical yield</a:t>
            </a:r>
            <a:r>
              <a:rPr lang="en-US" altLang="en-US" sz="2800" b="1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the amount of product that could form during a reaction calculated from a balanced chemical equation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b="1" u="sng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yield</a:t>
            </a:r>
            <a:r>
              <a:rPr lang="en-US" altLang="en-US" sz="2800" b="1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the amount of product that forms when a reaction is carried out in the laboratory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2695F-0289-48AB-9A6A-3EE2390D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471517"/>
            <a:ext cx="764215" cy="365125"/>
          </a:xfrm>
        </p:spPr>
        <p:txBody>
          <a:bodyPr/>
          <a:lstStyle/>
          <a:p>
            <a:fld id="{7FC29F97-EE05-4338-9E80-AB958DAE3123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Picture 7" descr="hsm11se_maya1">
            <a:extLst>
              <a:ext uri="{FF2B5EF4-FFF2-40B4-BE49-F238E27FC236}">
                <a16:creationId xmlns:a16="http://schemas.microsoft.com/office/drawing/2014/main" id="{31C7E468-9D55-4867-97CD-94DF3D3DB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1376666"/>
            <a:ext cx="184943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58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89E50-F2AD-4C88-BF44-5A489B5FD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57140"/>
          </a:xfrm>
        </p:spPr>
        <p:txBody>
          <a:bodyPr>
            <a:noAutofit/>
          </a:bodyPr>
          <a:lstStyle/>
          <a:p>
            <a:r>
              <a:rPr lang="en-US" altLang="en-US" sz="4000" b="1" cap="none" dirty="0">
                <a:latin typeface="Arial" panose="020B0604020202020204" pitchFamily="34" charset="0"/>
                <a:ea typeface="ヒラギノ角ゴ Pro W3" pitchFamily="28" charset="-128"/>
                <a:cs typeface="Arial" panose="020B0604020202020204" pitchFamily="34" charset="0"/>
              </a:rPr>
              <a:t>Limiting Reagent and Percent Yield</a:t>
            </a:r>
            <a:endParaRPr lang="en-US" sz="4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66B5C3-5B20-4CC6-AC7E-90B3D5725D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600200"/>
            <a:ext cx="7430126" cy="4639282"/>
          </a:xfrm>
        </p:spPr>
        <p:txBody>
          <a:bodyPr/>
          <a:lstStyle/>
          <a:p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What determines how much product you can make?</a:t>
            </a:r>
          </a:p>
          <a:p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If a carpenter had two tabletops and seven table legs, how many functional four-legged tables would he be able to build.? Why</a:t>
            </a:r>
          </a:p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https://www.youtube.com/watch?v=ymCZ2ShhBAw</a:t>
            </a:r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2695F-0289-48AB-9A6A-3EE2390D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471517"/>
            <a:ext cx="764215" cy="365125"/>
          </a:xfrm>
        </p:spPr>
        <p:txBody>
          <a:bodyPr/>
          <a:lstStyle/>
          <a:p>
            <a:fld id="{7FC29F97-EE05-4338-9E80-AB958DAE3123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10" descr="370a">
            <a:extLst>
              <a:ext uri="{FF2B5EF4-FFF2-40B4-BE49-F238E27FC236}">
                <a16:creationId xmlns:a16="http://schemas.microsoft.com/office/drawing/2014/main" id="{02C68D49-74E6-4F90-A1AE-A31095F96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1" b="13318"/>
          <a:stretch>
            <a:fillRect/>
          </a:stretch>
        </p:blipFill>
        <p:spPr bwMode="auto">
          <a:xfrm>
            <a:off x="8496300" y="1473200"/>
            <a:ext cx="30289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28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89E50-F2AD-4C88-BF44-5A489B5FD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28600"/>
            <a:ext cx="10364451" cy="976745"/>
          </a:xfrm>
        </p:spPr>
        <p:txBody>
          <a:bodyPr>
            <a:noAutofit/>
          </a:bodyPr>
          <a:lstStyle/>
          <a:p>
            <a:r>
              <a:rPr lang="en-US" altLang="en-US" sz="4000" b="1" cap="none" dirty="0">
                <a:latin typeface="Arial" panose="020B0604020202020204" pitchFamily="34" charset="0"/>
                <a:cs typeface="Arial" panose="020B0604020202020204" pitchFamily="34" charset="0"/>
              </a:rPr>
              <a:t>Percent Yield</a:t>
            </a:r>
            <a:endParaRPr lang="en-US" sz="4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66B5C3-5B20-4CC6-AC7E-90B3D5725D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30036"/>
            <a:ext cx="10363826" cy="4909446"/>
          </a:xfrm>
        </p:spPr>
        <p:txBody>
          <a:bodyPr>
            <a:normAutofit/>
          </a:bodyPr>
          <a:lstStyle/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What does the percent yield of a reaction measure?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When a balanced chemical equation is used to calculate the amount of product that will form during a reaction, the calculated value represents the theoretical yield.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alt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alt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Because the actual yield of a chemical reaction is often less than the theoretical yield, the percent yield is often less than 100%.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2695F-0289-48AB-9A6A-3EE2390D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471517"/>
            <a:ext cx="764215" cy="365125"/>
          </a:xfrm>
        </p:spPr>
        <p:txBody>
          <a:bodyPr/>
          <a:lstStyle/>
          <a:p>
            <a:fld id="{7FC29F97-EE05-4338-9E80-AB958DAE3123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2247587" y="3276024"/>
            <a:ext cx="7696200" cy="1219200"/>
            <a:chOff x="384" y="2064"/>
            <a:chExt cx="4848" cy="768"/>
          </a:xfrm>
        </p:grpSpPr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>
              <a:off x="384" y="2064"/>
              <a:ext cx="4848" cy="768"/>
            </a:xfrm>
            <a:prstGeom prst="roundRect">
              <a:avLst>
                <a:gd name="adj" fmla="val 16667"/>
              </a:avLst>
            </a:prstGeom>
            <a:solidFill>
              <a:srgbClr val="658B92"/>
            </a:solidFill>
            <a:ln w="9525">
              <a:solidFill>
                <a:srgbClr val="658B9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3200" b="1">
                  <a:solidFill>
                    <a:srgbClr val="A3573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800" b="0">
                <a:solidFill>
                  <a:schemeClr val="tx1"/>
                </a:solidFill>
              </a:endParaRPr>
            </a:p>
          </p:txBody>
        </p:sp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432" y="2064"/>
              <a:ext cx="4752" cy="701"/>
              <a:chOff x="480" y="2064"/>
              <a:chExt cx="4752" cy="701"/>
            </a:xfrm>
          </p:grpSpPr>
          <p:sp>
            <p:nvSpPr>
              <p:cNvPr id="9" name="Text Box 14"/>
              <p:cNvSpPr txBox="1">
                <a:spLocks noChangeArrowheads="1"/>
              </p:cNvSpPr>
              <p:nvPr/>
            </p:nvSpPr>
            <p:spPr bwMode="auto">
              <a:xfrm>
                <a:off x="480" y="2256"/>
                <a:ext cx="182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defRPr sz="3200" b="1">
                    <a:solidFill>
                      <a:srgbClr val="A3573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0">
                    <a:solidFill>
                      <a:schemeClr val="bg1"/>
                    </a:solidFill>
                  </a:rPr>
                  <a:t>percent yield =</a:t>
                </a:r>
              </a:p>
            </p:txBody>
          </p:sp>
          <p:grpSp>
            <p:nvGrpSpPr>
              <p:cNvPr id="10" name="Group 15"/>
              <p:cNvGrpSpPr>
                <a:grpSpLocks/>
              </p:cNvGrpSpPr>
              <p:nvPr/>
            </p:nvGrpSpPr>
            <p:grpSpPr bwMode="auto">
              <a:xfrm>
                <a:off x="2256" y="2064"/>
                <a:ext cx="1968" cy="701"/>
                <a:chOff x="2544" y="2064"/>
                <a:chExt cx="1968" cy="701"/>
              </a:xfrm>
            </p:grpSpPr>
            <p:sp>
              <p:nvSpPr>
                <p:cNvPr id="1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784" y="2064"/>
                  <a:ext cx="1536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defRPr sz="3200" b="1">
                      <a:solidFill>
                        <a:srgbClr val="A3573F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b="0">
                      <a:solidFill>
                        <a:schemeClr val="bg1"/>
                      </a:solidFill>
                    </a:rPr>
                    <a:t>actual yield</a:t>
                  </a:r>
                </a:p>
              </p:txBody>
            </p:sp>
            <p:sp>
              <p:nvSpPr>
                <p:cNvPr id="1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544" y="2400"/>
                  <a:ext cx="1968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defRPr sz="3200" b="1">
                      <a:solidFill>
                        <a:srgbClr val="A3573F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b="0">
                      <a:solidFill>
                        <a:schemeClr val="bg1"/>
                      </a:solidFill>
                    </a:rPr>
                    <a:t>theoretical yield</a:t>
                  </a:r>
                </a:p>
              </p:txBody>
            </p:sp>
            <p:sp>
              <p:nvSpPr>
                <p:cNvPr id="14" name="Line 18"/>
                <p:cNvSpPr>
                  <a:spLocks noChangeShapeType="1"/>
                </p:cNvSpPr>
                <p:nvPr/>
              </p:nvSpPr>
              <p:spPr bwMode="auto">
                <a:xfrm>
                  <a:off x="2592" y="2448"/>
                  <a:ext cx="1824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" name="Text Box 19"/>
              <p:cNvSpPr txBox="1">
                <a:spLocks noChangeArrowheads="1"/>
              </p:cNvSpPr>
              <p:nvPr/>
            </p:nvSpPr>
            <p:spPr bwMode="auto">
              <a:xfrm>
                <a:off x="4224" y="2256"/>
                <a:ext cx="100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defRPr sz="3200" b="1">
                    <a:solidFill>
                      <a:srgbClr val="A3573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 100%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734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89E50-F2AD-4C88-BF44-5A489B5FD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28600"/>
            <a:ext cx="10364451" cy="976745"/>
          </a:xfrm>
        </p:spPr>
        <p:txBody>
          <a:bodyPr>
            <a:noAutofit/>
          </a:bodyPr>
          <a:lstStyle/>
          <a:p>
            <a:r>
              <a:rPr lang="en-US" altLang="en-US" sz="4000" b="1" cap="none" dirty="0">
                <a:latin typeface="Arial" panose="020B0604020202020204" pitchFamily="34" charset="0"/>
                <a:cs typeface="Arial" panose="020B0604020202020204" pitchFamily="34" charset="0"/>
              </a:rPr>
              <a:t>Percent Yield</a:t>
            </a:r>
            <a:endParaRPr lang="en-US" sz="4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66B5C3-5B20-4CC6-AC7E-90B3D5725D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30036"/>
            <a:ext cx="10363826" cy="4909446"/>
          </a:xfrm>
        </p:spPr>
        <p:txBody>
          <a:bodyPr>
            <a:normAutofit/>
          </a:bodyPr>
          <a:lstStyle/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The percent yield is a measure of the efficiency of a reaction carried out in the laboratory.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2695F-0289-48AB-9A6A-3EE2390D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471517"/>
            <a:ext cx="764215" cy="365125"/>
          </a:xfrm>
        </p:spPr>
        <p:txBody>
          <a:bodyPr/>
          <a:lstStyle/>
          <a:p>
            <a:fld id="{7FC29F97-EE05-4338-9E80-AB958DAE3123}" type="slidenum">
              <a:rPr lang="en-US" smtClean="0"/>
              <a:t>21</a:t>
            </a:fld>
            <a:endParaRPr lang="en-US" dirty="0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1599887" y="2417648"/>
            <a:ext cx="8991600" cy="3946525"/>
            <a:chOff x="0" y="1632"/>
            <a:chExt cx="5664" cy="2486"/>
          </a:xfrm>
        </p:grpSpPr>
        <p:pic>
          <p:nvPicPr>
            <p:cNvPr id="7" name="Picture 7" descr="375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632"/>
              <a:ext cx="960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375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632"/>
              <a:ext cx="960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375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632"/>
              <a:ext cx="960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0" y="2064"/>
              <a:ext cx="1104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3200" b="1">
                  <a:solidFill>
                    <a:srgbClr val="A3573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en-US" sz="2400" b="0">
                  <a:solidFill>
                    <a:schemeClr val="tx1"/>
                  </a:solidFill>
                </a:rPr>
                <a:t>The mass of the reactant is measured.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4368" y="1632"/>
              <a:ext cx="1296" cy="1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3200" b="1">
                  <a:solidFill>
                    <a:srgbClr val="A3573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0">
                  <a:solidFill>
                    <a:schemeClr val="tx1"/>
                  </a:solidFill>
                </a:rPr>
                <a:t>The mass of one of the products, the actual yield, is measured. The percent yield is calculated.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2064" y="3600"/>
              <a:ext cx="134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3200" b="1">
                  <a:solidFill>
                    <a:srgbClr val="A3573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b="0">
                  <a:solidFill>
                    <a:schemeClr val="tx1"/>
                  </a:solidFill>
                </a:rPr>
                <a:t>The reactant is heated.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778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89E50-F2AD-4C88-BF44-5A489B5FD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28600"/>
            <a:ext cx="10364451" cy="976745"/>
          </a:xfrm>
        </p:spPr>
        <p:txBody>
          <a:bodyPr>
            <a:noAutofit/>
          </a:bodyPr>
          <a:lstStyle/>
          <a:p>
            <a:r>
              <a:rPr lang="en-US" altLang="en-US" sz="4000" b="1" cap="none" dirty="0">
                <a:latin typeface="Arial" panose="020B0604020202020204" pitchFamily="34" charset="0"/>
                <a:cs typeface="Arial" panose="020B0604020202020204" pitchFamily="34" charset="0"/>
              </a:rPr>
              <a:t>Percent Yield</a:t>
            </a:r>
            <a:endParaRPr lang="en-US" sz="4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66B5C3-5B20-4CC6-AC7E-90B3D5725D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30036"/>
            <a:ext cx="10363826" cy="4909446"/>
          </a:xfrm>
        </p:spPr>
        <p:txBody>
          <a:bodyPr>
            <a:normAutofit/>
          </a:bodyPr>
          <a:lstStyle/>
          <a:p>
            <a:pPr marL="365760" indent="-36576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Many factors cause percent yields to be less than 100%.</a:t>
            </a:r>
          </a:p>
          <a:p>
            <a:pPr marL="365760" indent="-36576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Reactions do not always go to completion; when a reaction is incomplete, less than the calculated amount of product is formed.</a:t>
            </a:r>
          </a:p>
          <a:p>
            <a:pPr marL="365760" indent="-36576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Impure reactants and competing side reactions may cause unwanted products to form.</a:t>
            </a:r>
          </a:p>
          <a:p>
            <a:pPr marL="365760" indent="-36576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Actual yield can be lower than the theoretical yield due to a loss of product during filtration or in transferring between containers.</a:t>
            </a:r>
          </a:p>
          <a:p>
            <a:pPr marL="365760" indent="-36576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If reactants or products have not been carefully measured, a percent yield of 100% is unlikely.</a:t>
            </a:r>
          </a:p>
          <a:p>
            <a:pPr marL="0" indent="0"/>
            <a:endParaRPr lang="en-US" alt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2695F-0289-48AB-9A6A-3EE2390D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471517"/>
            <a:ext cx="764215" cy="365125"/>
          </a:xfrm>
        </p:spPr>
        <p:txBody>
          <a:bodyPr/>
          <a:lstStyle/>
          <a:p>
            <a:fld id="{7FC29F97-EE05-4338-9E80-AB958DAE312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65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89E50-F2AD-4C88-BF44-5A489B5FD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63894"/>
            <a:ext cx="10364451" cy="811764"/>
          </a:xfrm>
        </p:spPr>
        <p:txBody>
          <a:bodyPr>
            <a:noAutofit/>
          </a:bodyPr>
          <a:lstStyle/>
          <a:p>
            <a:r>
              <a:rPr lang="en-US" altLang="en-US" sz="4800" b="1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66B5C3-5B20-4CC6-AC7E-90B3D5725D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612900"/>
            <a:ext cx="10363826" cy="4626582"/>
          </a:xfrm>
        </p:spPr>
        <p:txBody>
          <a:bodyPr>
            <a:normAutofit/>
          </a:bodyPr>
          <a:lstStyle/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What is the difference between theoretical yield and actual yield?</a:t>
            </a:r>
          </a:p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What will happen to the percent yield if reactants and products are not measured carefully?</a:t>
            </a:r>
          </a:p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How do we calculate percent yield?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2695F-0289-48AB-9A6A-3EE2390D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471517"/>
            <a:ext cx="764215" cy="365125"/>
          </a:xfrm>
        </p:spPr>
        <p:txBody>
          <a:bodyPr/>
          <a:lstStyle/>
          <a:p>
            <a:fld id="{7FC29F97-EE05-4338-9E80-AB958DAE3123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FBCBFED2-25D2-4598-96FE-501C57B49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99" y="201722"/>
            <a:ext cx="146367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66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89E50-F2AD-4C88-BF44-5A489B5FD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57140"/>
          </a:xfrm>
        </p:spPr>
        <p:txBody>
          <a:bodyPr>
            <a:noAutofit/>
          </a:bodyPr>
          <a:lstStyle/>
          <a:p>
            <a:r>
              <a:rPr lang="en-US" altLang="en-US" sz="4000" cap="none" dirty="0">
                <a:latin typeface="Arial" panose="020B0604020202020204" pitchFamily="34" charset="0"/>
                <a:cs typeface="Arial" panose="020B0604020202020204" pitchFamily="34" charset="0"/>
              </a:rPr>
              <a:t>Calculating </a:t>
            </a:r>
            <a:r>
              <a:rPr lang="en-US" altLang="en-US" sz="4000" b="1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Theoretical</a:t>
            </a:r>
            <a:r>
              <a:rPr lang="en-US" altLang="en-US" sz="4000" cap="none" dirty="0">
                <a:latin typeface="Arial" panose="020B0604020202020204" pitchFamily="34" charset="0"/>
                <a:cs typeface="Arial" panose="020B0604020202020204" pitchFamily="34" charset="0"/>
              </a:rPr>
              <a:t> Yield</a:t>
            </a:r>
            <a:endParaRPr lang="en-US" sz="4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66B5C3-5B20-4CC6-AC7E-90B3D5725D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71600"/>
            <a:ext cx="10363826" cy="4867882"/>
          </a:xfrm>
        </p:spPr>
        <p:txBody>
          <a:bodyPr>
            <a:normAutofit/>
          </a:bodyPr>
          <a:lstStyle/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Example Problem: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Calcium carbonate, which is found in seashells, is decomposed by heating. The balanced equation for this reaction is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What is the theoretical yield of </a:t>
            </a:r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if 24.8 g CaCO</a:t>
            </a:r>
            <a:r>
              <a:rPr lang="en-US" alt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is heated?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2695F-0289-48AB-9A6A-3EE2390D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471517"/>
            <a:ext cx="764215" cy="365125"/>
          </a:xfrm>
        </p:spPr>
        <p:txBody>
          <a:bodyPr/>
          <a:lstStyle/>
          <a:p>
            <a:fld id="{7FC29F97-EE05-4338-9E80-AB958DAE3123}" type="slidenum">
              <a:rPr lang="en-US" smtClean="0"/>
              <a:t>24</a:t>
            </a:fld>
            <a:endParaRPr lang="en-US" dirty="0"/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847109" y="3067224"/>
            <a:ext cx="6248400" cy="595313"/>
            <a:chOff x="48" y="2496"/>
            <a:chExt cx="3936" cy="375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48" y="2544"/>
              <a:ext cx="39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3200" b="1">
                  <a:solidFill>
                    <a:srgbClr val="A3573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800" b="0" dirty="0">
                  <a:solidFill>
                    <a:schemeClr val="tx1"/>
                  </a:solidFill>
                </a:rPr>
                <a:t>CaCO</a:t>
              </a:r>
              <a:r>
                <a:rPr lang="en-US" altLang="en-US" sz="2800" b="0" baseline="-25000" dirty="0">
                  <a:solidFill>
                    <a:schemeClr val="tx1"/>
                  </a:solidFill>
                </a:rPr>
                <a:t>3</a:t>
              </a:r>
              <a:r>
                <a:rPr lang="en-US" altLang="en-US" sz="2800" b="0" dirty="0">
                  <a:solidFill>
                    <a:schemeClr val="tx1"/>
                  </a:solidFill>
                </a:rPr>
                <a:t>(</a:t>
              </a:r>
              <a:r>
                <a:rPr lang="en-US" altLang="en-US" sz="2800" b="0" i="1" dirty="0">
                  <a:solidFill>
                    <a:schemeClr val="tx1"/>
                  </a:solidFill>
                </a:rPr>
                <a:t>s</a:t>
              </a:r>
              <a:r>
                <a:rPr lang="en-US" altLang="en-US" sz="2800" b="0" dirty="0">
                  <a:solidFill>
                    <a:schemeClr val="tx1"/>
                  </a:solidFill>
                </a:rPr>
                <a:t>) </a:t>
              </a:r>
              <a:r>
                <a:rPr lang="en-US" altLang="en-US" sz="2800" b="0" dirty="0">
                  <a:solidFill>
                    <a:schemeClr val="tx1"/>
                  </a:solidFill>
                  <a:sym typeface="Symbol" panose="05050102010706020507" pitchFamily="18" charset="2"/>
                </a:rPr>
                <a:t></a:t>
              </a:r>
              <a:r>
                <a:rPr lang="en-US" altLang="en-US" sz="2800" b="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b="0" dirty="0" err="1">
                  <a:solidFill>
                    <a:schemeClr val="tx1"/>
                  </a:solidFill>
                </a:rPr>
                <a:t>CaO</a:t>
              </a:r>
              <a:r>
                <a:rPr lang="en-US" altLang="en-US" sz="2800" b="0" dirty="0">
                  <a:solidFill>
                    <a:schemeClr val="tx1"/>
                  </a:solidFill>
                </a:rPr>
                <a:t>(</a:t>
              </a:r>
              <a:r>
                <a:rPr lang="en-US" altLang="en-US" sz="2800" b="0" i="1" dirty="0">
                  <a:solidFill>
                    <a:schemeClr val="tx1"/>
                  </a:solidFill>
                </a:rPr>
                <a:t>s</a:t>
              </a:r>
              <a:r>
                <a:rPr lang="en-US" altLang="en-US" sz="2800" b="0" dirty="0">
                  <a:solidFill>
                    <a:schemeClr val="tx1"/>
                  </a:solidFill>
                </a:rPr>
                <a:t>) + CO</a:t>
              </a:r>
              <a:r>
                <a:rPr lang="en-US" altLang="en-US" sz="2800" b="0" baseline="-25000" dirty="0">
                  <a:solidFill>
                    <a:schemeClr val="tx1"/>
                  </a:solidFill>
                </a:rPr>
                <a:t>2</a:t>
              </a:r>
              <a:r>
                <a:rPr lang="en-US" altLang="en-US" sz="2800" b="0" dirty="0">
                  <a:solidFill>
                    <a:schemeClr val="tx1"/>
                  </a:solidFill>
                </a:rPr>
                <a:t>(</a:t>
              </a:r>
              <a:r>
                <a:rPr lang="en-US" altLang="en-US" sz="2800" b="0" i="1" dirty="0">
                  <a:solidFill>
                    <a:schemeClr val="tx1"/>
                  </a:solidFill>
                </a:rPr>
                <a:t>g</a:t>
              </a:r>
              <a:r>
                <a:rPr lang="en-US" altLang="en-US" sz="2800" b="0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1584" y="2496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3200" b="1">
                  <a:solidFill>
                    <a:srgbClr val="A3573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  <a:latin typeface="Symbol" panose="05050102010706020507" pitchFamily="18" charset="2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087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89E50-F2AD-4C88-BF44-5A489B5FD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57140"/>
          </a:xfrm>
        </p:spPr>
        <p:txBody>
          <a:bodyPr>
            <a:noAutofit/>
          </a:bodyPr>
          <a:lstStyle/>
          <a:p>
            <a:r>
              <a:rPr lang="en-US" altLang="en-US" sz="4000" cap="none" dirty="0">
                <a:latin typeface="Arial" panose="020B0604020202020204" pitchFamily="34" charset="0"/>
                <a:cs typeface="Arial" panose="020B0604020202020204" pitchFamily="34" charset="0"/>
              </a:rPr>
              <a:t>Calculating Theoretical Yield</a:t>
            </a:r>
            <a:endParaRPr lang="en-US" sz="4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66B5C3-5B20-4CC6-AC7E-90B3D5725D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71600"/>
            <a:ext cx="10363826" cy="4867882"/>
          </a:xfrm>
        </p:spPr>
        <p:txBody>
          <a:bodyPr>
            <a:normAutofit/>
          </a:bodyPr>
          <a:lstStyle/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STEP 1: List the knowns and the unknown.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b="1" u="sng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Knowns</a:t>
            </a:r>
            <a:r>
              <a:rPr lang="en-US" altLang="en-US" sz="2800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endParaRPr lang="en-US" altLang="en-US" sz="2800" b="1" u="sng" cap="none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cap="none" dirty="0">
                <a:solidFill>
                  <a:srgbClr val="658B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 of CaCO</a:t>
            </a:r>
            <a:r>
              <a:rPr lang="en-US" altLang="en-US" sz="2800" cap="none" baseline="-25000" dirty="0">
                <a:solidFill>
                  <a:srgbClr val="658B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800" cap="none" dirty="0">
                <a:solidFill>
                  <a:srgbClr val="658B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= 24.8 g CaCO</a:t>
            </a:r>
            <a:r>
              <a:rPr lang="en-US" alt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cap="none" dirty="0">
                <a:solidFill>
                  <a:srgbClr val="658B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mol CaCO</a:t>
            </a:r>
            <a:r>
              <a:rPr lang="en-US" altLang="en-US" sz="2800" cap="none" baseline="-25000" dirty="0">
                <a:solidFill>
                  <a:srgbClr val="658B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= 100.1 g CaCO</a:t>
            </a:r>
            <a:r>
              <a:rPr lang="en-US" alt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(molar mass)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cap="none" dirty="0">
                <a:solidFill>
                  <a:srgbClr val="658B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mol </a:t>
            </a:r>
            <a:r>
              <a:rPr lang="en-US" altLang="en-US" sz="2800" cap="none" dirty="0" err="1">
                <a:solidFill>
                  <a:srgbClr val="658B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= 56.1 g </a:t>
            </a:r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(molar mass)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cap="none" dirty="0">
                <a:solidFill>
                  <a:srgbClr val="658B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mol </a:t>
            </a:r>
            <a:r>
              <a:rPr lang="en-US" altLang="en-US" sz="2800" cap="none" dirty="0" err="1">
                <a:solidFill>
                  <a:srgbClr val="658B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en-US" sz="2800" cap="none" dirty="0">
                <a:solidFill>
                  <a:srgbClr val="658B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 mol CaCO</a:t>
            </a:r>
            <a:r>
              <a:rPr lang="en-US" altLang="en-US" sz="2800" cap="none" baseline="-25000" dirty="0">
                <a:solidFill>
                  <a:srgbClr val="658B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800" cap="none" dirty="0">
                <a:solidFill>
                  <a:srgbClr val="658B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(mole ratio from balanced equation)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b="1" u="sng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Unknown </a:t>
            </a:r>
            <a:r>
              <a:rPr lang="en-US" altLang="en-US" sz="2800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theoretical yield = </a:t>
            </a:r>
            <a:r>
              <a:rPr lang="en-US" altLang="en-US" sz="2800" b="1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g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endParaRPr lang="en-US" alt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alt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2695F-0289-48AB-9A6A-3EE2390D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471517"/>
            <a:ext cx="764215" cy="365125"/>
          </a:xfrm>
        </p:spPr>
        <p:txBody>
          <a:bodyPr/>
          <a:lstStyle/>
          <a:p>
            <a:fld id="{7FC29F97-EE05-4338-9E80-AB958DAE3123}" type="slidenum">
              <a:rPr lang="en-US" smtClean="0"/>
              <a:t>25</a:t>
            </a:fld>
            <a:endParaRPr lang="en-US" dirty="0"/>
          </a:p>
        </p:txBody>
      </p:sp>
      <p:pic>
        <p:nvPicPr>
          <p:cNvPr id="6" name="Picture 7" descr="hsm11se_max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038" y="409079"/>
            <a:ext cx="1131094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88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89E50-F2AD-4C88-BF44-5A489B5FD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57140"/>
          </a:xfrm>
        </p:spPr>
        <p:txBody>
          <a:bodyPr>
            <a:noAutofit/>
          </a:bodyPr>
          <a:lstStyle/>
          <a:p>
            <a:r>
              <a:rPr lang="en-US" altLang="en-US" sz="4000" cap="none" dirty="0">
                <a:latin typeface="Arial" panose="020B0604020202020204" pitchFamily="34" charset="0"/>
                <a:cs typeface="Arial" panose="020B0604020202020204" pitchFamily="34" charset="0"/>
              </a:rPr>
              <a:t>Calculating Theoretical Yield</a:t>
            </a:r>
            <a:endParaRPr lang="en-US" sz="4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66B5C3-5B20-4CC6-AC7E-90B3D5725D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71600"/>
            <a:ext cx="10363826" cy="4867882"/>
          </a:xfrm>
        </p:spPr>
        <p:txBody>
          <a:bodyPr>
            <a:normAutofit/>
          </a:bodyPr>
          <a:lstStyle/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STEP 2: Solve for the unknown.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Start with the mass of the reactant and convert to moles of the reactant.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Next, convert to moles of the product using the mole ratio.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Finish by converting from moles to mass of the product. </a:t>
            </a:r>
            <a:endParaRPr lang="en-US" altLang="en-US" sz="2800" cap="none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altLang="en-US" sz="2800" cap="none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altLang="en-US" sz="2800" cap="none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= 13.9 g </a:t>
            </a:r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endParaRPr lang="en-US" alt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2695F-0289-48AB-9A6A-3EE2390D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471517"/>
            <a:ext cx="764215" cy="365125"/>
          </a:xfrm>
        </p:spPr>
        <p:txBody>
          <a:bodyPr/>
          <a:lstStyle/>
          <a:p>
            <a:fld id="{7FC29F97-EE05-4338-9E80-AB958DAE3123}" type="slidenum">
              <a:rPr lang="en-US" smtClean="0"/>
              <a:t>26</a:t>
            </a:fld>
            <a:endParaRPr lang="en-US" dirty="0"/>
          </a:p>
        </p:txBody>
      </p:sp>
      <p:grpSp>
        <p:nvGrpSpPr>
          <p:cNvPr id="30" name="Group 90">
            <a:extLst>
              <a:ext uri="{FF2B5EF4-FFF2-40B4-BE49-F238E27FC236}">
                <a16:creationId xmlns:a16="http://schemas.microsoft.com/office/drawing/2014/main" id="{75935A96-4AB4-4C05-9432-FA07759BF68A}"/>
              </a:ext>
            </a:extLst>
          </p:cNvPr>
          <p:cNvGrpSpPr>
            <a:grpSpLocks/>
          </p:cNvGrpSpPr>
          <p:nvPr/>
        </p:nvGrpSpPr>
        <p:grpSpPr bwMode="auto">
          <a:xfrm>
            <a:off x="2170921" y="4465213"/>
            <a:ext cx="3677126" cy="487148"/>
            <a:chOff x="576" y="2551"/>
            <a:chExt cx="2031" cy="188"/>
          </a:xfrm>
        </p:grpSpPr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A458A7F-2207-44C7-B9FE-0C012D3442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6" y="2551"/>
              <a:ext cx="768" cy="89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79">
              <a:extLst>
                <a:ext uri="{FF2B5EF4-FFF2-40B4-BE49-F238E27FC236}">
                  <a16:creationId xmlns:a16="http://schemas.microsoft.com/office/drawing/2014/main" id="{D427B4EF-E36B-4C3A-9AE7-4B2ED2CE95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84" y="2650"/>
              <a:ext cx="723" cy="89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45E385D-F4D4-4481-A06D-9F232A28ADD3}"/>
              </a:ext>
            </a:extLst>
          </p:cNvPr>
          <p:cNvGrpSpPr/>
          <p:nvPr/>
        </p:nvGrpSpPr>
        <p:grpSpPr>
          <a:xfrm>
            <a:off x="1361296" y="4160946"/>
            <a:ext cx="7428141" cy="892894"/>
            <a:chOff x="1361296" y="4160946"/>
            <a:chExt cx="7428141" cy="892894"/>
          </a:xfrm>
        </p:grpSpPr>
        <p:sp>
          <p:nvSpPr>
            <p:cNvPr id="37" name="Text Box 74">
              <a:extLst>
                <a:ext uri="{FF2B5EF4-FFF2-40B4-BE49-F238E27FC236}">
                  <a16:creationId xmlns:a16="http://schemas.microsoft.com/office/drawing/2014/main" id="{CF896F32-6A59-4A29-94A7-3FBB103540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1296" y="4349689"/>
              <a:ext cx="742814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3200" b="1">
                  <a:solidFill>
                    <a:srgbClr val="A3573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0" dirty="0">
                  <a:solidFill>
                    <a:schemeClr val="tx1"/>
                  </a:solidFill>
                  <a:sym typeface="Symbol" panose="05050102010706020507" pitchFamily="18" charset="2"/>
                </a:rPr>
                <a:t>24.8 g CaCO</a:t>
              </a:r>
              <a:r>
                <a:rPr lang="en-US" altLang="en-US" sz="2400" b="0" baseline="-25000" dirty="0">
                  <a:solidFill>
                    <a:schemeClr val="tx1"/>
                  </a:solidFill>
                  <a:sym typeface="Symbol" panose="05050102010706020507" pitchFamily="18" charset="2"/>
                </a:rPr>
                <a:t>3</a:t>
              </a:r>
              <a:r>
                <a:rPr lang="en-US" altLang="en-US" sz="2400" b="0" dirty="0">
                  <a:solidFill>
                    <a:schemeClr val="tx1"/>
                  </a:solidFill>
                </a:rPr>
                <a:t> </a:t>
              </a:r>
              <a:r>
                <a:rPr lang="en-US" altLang="en-US" sz="2400" b="0" dirty="0">
                  <a:solidFill>
                    <a:schemeClr val="tx1"/>
                  </a:solidFill>
                  <a:sym typeface="Symbol" panose="05050102010706020507" pitchFamily="18" charset="2"/>
                </a:rPr>
                <a:t>                                                                                     </a:t>
              </a:r>
            </a:p>
          </p:txBody>
        </p:sp>
        <p:sp>
          <p:nvSpPr>
            <p:cNvPr id="38" name="Text Box 77">
              <a:extLst>
                <a:ext uri="{FF2B5EF4-FFF2-40B4-BE49-F238E27FC236}">
                  <a16:creationId xmlns:a16="http://schemas.microsoft.com/office/drawing/2014/main" id="{22729F62-138B-4620-937E-60C1D30535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1900" y="4160946"/>
              <a:ext cx="2057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3200" b="1">
                  <a:solidFill>
                    <a:srgbClr val="A3573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b="0" dirty="0">
                  <a:solidFill>
                    <a:schemeClr val="tx1"/>
                  </a:solidFill>
                </a:rPr>
                <a:t>1 mol CaCO</a:t>
              </a:r>
              <a:r>
                <a:rPr lang="en-US" altLang="en-US" sz="2400" b="0" baseline="-25000" dirty="0">
                  <a:solidFill>
                    <a:schemeClr val="tx1"/>
                  </a:solidFill>
                </a:rPr>
                <a:t>3</a:t>
              </a:r>
              <a:endParaRPr lang="en-US" alt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39" name="Text Box 76">
              <a:extLst>
                <a:ext uri="{FF2B5EF4-FFF2-40B4-BE49-F238E27FC236}">
                  <a16:creationId xmlns:a16="http://schemas.microsoft.com/office/drawing/2014/main" id="{D5641E90-4B1B-4A82-A810-2A9C7139AF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2222" y="4596640"/>
              <a:ext cx="2286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3200" b="1">
                  <a:solidFill>
                    <a:srgbClr val="A3573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b="0" dirty="0">
                  <a:solidFill>
                    <a:schemeClr val="tx1"/>
                  </a:solidFill>
                </a:rPr>
                <a:t>100.1 g CaCO</a:t>
              </a:r>
              <a:r>
                <a:rPr lang="en-US" altLang="en-US" sz="2400" b="0" baseline="-25000" dirty="0">
                  <a:solidFill>
                    <a:schemeClr val="tx1"/>
                  </a:solidFill>
                </a:rPr>
                <a:t>3</a:t>
              </a:r>
              <a:endParaRPr lang="en-US" alt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40" name="Line 78">
              <a:extLst>
                <a:ext uri="{FF2B5EF4-FFF2-40B4-BE49-F238E27FC236}">
                  <a16:creationId xmlns:a16="http://schemas.microsoft.com/office/drawing/2014/main" id="{81CACDD1-FC70-4C62-852A-55FABE8C07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7150" y="4618146"/>
              <a:ext cx="198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" name="Group 113">
            <a:extLst>
              <a:ext uri="{FF2B5EF4-FFF2-40B4-BE49-F238E27FC236}">
                <a16:creationId xmlns:a16="http://schemas.microsoft.com/office/drawing/2014/main" id="{7A4BD80E-A6D1-4234-A122-C448CD2D15D9}"/>
              </a:ext>
            </a:extLst>
          </p:cNvPr>
          <p:cNvGrpSpPr>
            <a:grpSpLocks/>
          </p:cNvGrpSpPr>
          <p:nvPr/>
        </p:nvGrpSpPr>
        <p:grpSpPr bwMode="auto">
          <a:xfrm>
            <a:off x="4724981" y="4161421"/>
            <a:ext cx="3657600" cy="838200"/>
            <a:chOff x="2160" y="2256"/>
            <a:chExt cx="2304" cy="528"/>
          </a:xfrm>
        </p:grpSpPr>
        <p:sp>
          <p:nvSpPr>
            <p:cNvPr id="48" name="Line 103">
              <a:extLst>
                <a:ext uri="{FF2B5EF4-FFF2-40B4-BE49-F238E27FC236}">
                  <a16:creationId xmlns:a16="http://schemas.microsoft.com/office/drawing/2014/main" id="{73DC2DF2-A626-4979-95F5-1C876A168C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0" y="2372"/>
              <a:ext cx="671" cy="9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 Box 104">
              <a:extLst>
                <a:ext uri="{FF2B5EF4-FFF2-40B4-BE49-F238E27FC236}">
                  <a16:creationId xmlns:a16="http://schemas.microsoft.com/office/drawing/2014/main" id="{DBD4999B-3C07-4C5D-BF2B-3D90B4D891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2496"/>
              <a:ext cx="12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3200" b="1">
                  <a:solidFill>
                    <a:srgbClr val="A3573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b="0">
                  <a:solidFill>
                    <a:schemeClr val="tx1"/>
                  </a:solidFill>
                </a:rPr>
                <a:t>1 mol CaCO</a:t>
              </a:r>
              <a:r>
                <a:rPr lang="en-US" altLang="en-US" sz="2400" b="0" baseline="-25000">
                  <a:solidFill>
                    <a:schemeClr val="tx1"/>
                  </a:solidFill>
                </a:rPr>
                <a:t>3</a:t>
              </a:r>
              <a:endParaRPr lang="en-US" alt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50" name="Text Box 105">
              <a:extLst>
                <a:ext uri="{FF2B5EF4-FFF2-40B4-BE49-F238E27FC236}">
                  <a16:creationId xmlns:a16="http://schemas.microsoft.com/office/drawing/2014/main" id="{3A267C34-8BAC-472C-897E-34E0CD1039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2256"/>
              <a:ext cx="11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3200" b="1">
                  <a:solidFill>
                    <a:srgbClr val="A3573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b="0" dirty="0">
                  <a:solidFill>
                    <a:schemeClr val="tx1"/>
                  </a:solidFill>
                </a:rPr>
                <a:t>1 mol </a:t>
              </a:r>
              <a:r>
                <a:rPr lang="en-US" altLang="en-US" sz="2400" b="0" dirty="0" err="1">
                  <a:solidFill>
                    <a:schemeClr val="tx1"/>
                  </a:solidFill>
                </a:rPr>
                <a:t>CaO</a:t>
              </a:r>
              <a:endParaRPr lang="en-US" alt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51" name="Line 106">
              <a:extLst>
                <a:ext uri="{FF2B5EF4-FFF2-40B4-BE49-F238E27FC236}">
                  <a16:creationId xmlns:a16="http://schemas.microsoft.com/office/drawing/2014/main" id="{A01F2B97-CFC5-4607-8842-57B79C0E3C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2544"/>
              <a:ext cx="11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107">
              <a:extLst>
                <a:ext uri="{FF2B5EF4-FFF2-40B4-BE49-F238E27FC236}">
                  <a16:creationId xmlns:a16="http://schemas.microsoft.com/office/drawing/2014/main" id="{69D94F89-1897-4E7D-9A38-390EABFC82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0" y="2592"/>
              <a:ext cx="912" cy="9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" name="Group 41">
            <a:extLst>
              <a:ext uri="{FF2B5EF4-FFF2-40B4-BE49-F238E27FC236}">
                <a16:creationId xmlns:a16="http://schemas.microsoft.com/office/drawing/2014/main" id="{5FA1FEF4-0C6E-4430-9018-F0BC62E9D209}"/>
              </a:ext>
            </a:extLst>
          </p:cNvPr>
          <p:cNvGrpSpPr>
            <a:grpSpLocks/>
          </p:cNvGrpSpPr>
          <p:nvPr/>
        </p:nvGrpSpPr>
        <p:grpSpPr bwMode="auto">
          <a:xfrm>
            <a:off x="6847211" y="4160946"/>
            <a:ext cx="3581400" cy="838200"/>
            <a:chOff x="3456" y="2256"/>
            <a:chExt cx="2256" cy="528"/>
          </a:xfrm>
        </p:grpSpPr>
        <p:sp>
          <p:nvSpPr>
            <p:cNvPr id="66" name="Line 29">
              <a:extLst>
                <a:ext uri="{FF2B5EF4-FFF2-40B4-BE49-F238E27FC236}">
                  <a16:creationId xmlns:a16="http://schemas.microsoft.com/office/drawing/2014/main" id="{6DFA6C81-4351-4815-AA7E-FF17007E5B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2352"/>
              <a:ext cx="768" cy="14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Text Box 21">
              <a:extLst>
                <a:ext uri="{FF2B5EF4-FFF2-40B4-BE49-F238E27FC236}">
                  <a16:creationId xmlns:a16="http://schemas.microsoft.com/office/drawing/2014/main" id="{F92D899B-5587-4B79-99AC-9F2B245086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2496"/>
              <a:ext cx="11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3200" b="1">
                  <a:solidFill>
                    <a:srgbClr val="A3573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b="0">
                  <a:solidFill>
                    <a:schemeClr val="tx1"/>
                  </a:solidFill>
                </a:rPr>
                <a:t>1 mol CaO</a:t>
              </a:r>
            </a:p>
          </p:txBody>
        </p:sp>
        <p:sp>
          <p:nvSpPr>
            <p:cNvPr id="68" name="Text Box 22">
              <a:extLst>
                <a:ext uri="{FF2B5EF4-FFF2-40B4-BE49-F238E27FC236}">
                  <a16:creationId xmlns:a16="http://schemas.microsoft.com/office/drawing/2014/main" id="{99371E30-05BD-4D1E-A48C-7A3C63FE53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2256"/>
              <a:ext cx="11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3200" b="1">
                  <a:solidFill>
                    <a:srgbClr val="A3573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b="0">
                  <a:solidFill>
                    <a:schemeClr val="tx1"/>
                  </a:solidFill>
                </a:rPr>
                <a:t>56.1 g CaO</a:t>
              </a:r>
            </a:p>
          </p:txBody>
        </p:sp>
        <p:sp>
          <p:nvSpPr>
            <p:cNvPr id="69" name="Line 23">
              <a:extLst>
                <a:ext uri="{FF2B5EF4-FFF2-40B4-BE49-F238E27FC236}">
                  <a16:creationId xmlns:a16="http://schemas.microsoft.com/office/drawing/2014/main" id="{D8BA2B12-116D-4161-9498-40D08A29B5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2544"/>
              <a:ext cx="1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30">
              <a:extLst>
                <a:ext uri="{FF2B5EF4-FFF2-40B4-BE49-F238E27FC236}">
                  <a16:creationId xmlns:a16="http://schemas.microsoft.com/office/drawing/2014/main" id="{25218237-D44F-4BE3-8354-209831C49B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6" y="2592"/>
              <a:ext cx="768" cy="14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775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89E50-F2AD-4C88-BF44-5A489B5FD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57140"/>
          </a:xfrm>
        </p:spPr>
        <p:txBody>
          <a:bodyPr>
            <a:noAutofit/>
          </a:bodyPr>
          <a:lstStyle/>
          <a:p>
            <a:r>
              <a:rPr lang="en-US" altLang="en-US" sz="4000" cap="none" dirty="0">
                <a:latin typeface="Arial" panose="020B0604020202020204" pitchFamily="34" charset="0"/>
                <a:cs typeface="Arial" panose="020B0604020202020204" pitchFamily="34" charset="0"/>
              </a:rPr>
              <a:t>Calculating </a:t>
            </a:r>
            <a:r>
              <a:rPr lang="en-US" altLang="en-US" sz="4000" b="1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</a:t>
            </a:r>
            <a:r>
              <a:rPr lang="en-US" altLang="en-US" sz="4000" cap="none" dirty="0">
                <a:latin typeface="Arial" panose="020B0604020202020204" pitchFamily="34" charset="0"/>
                <a:cs typeface="Arial" panose="020B0604020202020204" pitchFamily="34" charset="0"/>
              </a:rPr>
              <a:t> Yield</a:t>
            </a:r>
            <a:endParaRPr lang="en-US" sz="4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66B5C3-5B20-4CC6-AC7E-90B3D5725D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71600"/>
            <a:ext cx="5607342" cy="4867882"/>
          </a:xfrm>
        </p:spPr>
        <p:txBody>
          <a:bodyPr>
            <a:normAutofit/>
          </a:bodyPr>
          <a:lstStyle/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Example Problem: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What is the percent yield if 13.1 g </a:t>
            </a:r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is actually produced when 24.8 g CaCO</a:t>
            </a:r>
            <a:r>
              <a:rPr lang="en-US" alt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is heated?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alt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2695F-0289-48AB-9A6A-3EE2390D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471517"/>
            <a:ext cx="764215" cy="365125"/>
          </a:xfrm>
        </p:spPr>
        <p:txBody>
          <a:bodyPr/>
          <a:lstStyle/>
          <a:p>
            <a:fld id="{7FC29F97-EE05-4338-9E80-AB958DAE3123}" type="slidenum">
              <a:rPr lang="en-US" smtClean="0"/>
              <a:t>27</a:t>
            </a:fld>
            <a:endParaRPr lang="en-US" dirty="0"/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593245" y="3805541"/>
            <a:ext cx="6248400" cy="595313"/>
            <a:chOff x="48" y="2496"/>
            <a:chExt cx="3936" cy="375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48" y="2544"/>
              <a:ext cx="39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3200" b="1">
                  <a:solidFill>
                    <a:srgbClr val="A3573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800" b="0" dirty="0">
                  <a:solidFill>
                    <a:schemeClr val="tx1"/>
                  </a:solidFill>
                </a:rPr>
                <a:t>CaCO</a:t>
              </a:r>
              <a:r>
                <a:rPr lang="en-US" altLang="en-US" sz="2800" b="0" baseline="-25000" dirty="0">
                  <a:solidFill>
                    <a:schemeClr val="tx1"/>
                  </a:solidFill>
                </a:rPr>
                <a:t>3</a:t>
              </a:r>
              <a:r>
                <a:rPr lang="en-US" altLang="en-US" sz="2800" b="0" dirty="0">
                  <a:solidFill>
                    <a:schemeClr val="tx1"/>
                  </a:solidFill>
                </a:rPr>
                <a:t>(</a:t>
              </a:r>
              <a:r>
                <a:rPr lang="en-US" altLang="en-US" sz="2800" b="0" i="1" dirty="0">
                  <a:solidFill>
                    <a:schemeClr val="tx1"/>
                  </a:solidFill>
                </a:rPr>
                <a:t>s</a:t>
              </a:r>
              <a:r>
                <a:rPr lang="en-US" altLang="en-US" sz="2800" b="0" dirty="0">
                  <a:solidFill>
                    <a:schemeClr val="tx1"/>
                  </a:solidFill>
                </a:rPr>
                <a:t>) </a:t>
              </a:r>
              <a:r>
                <a:rPr lang="en-US" altLang="en-US" sz="2800" b="0" dirty="0">
                  <a:solidFill>
                    <a:schemeClr val="tx1"/>
                  </a:solidFill>
                  <a:sym typeface="Symbol" panose="05050102010706020507" pitchFamily="18" charset="2"/>
                </a:rPr>
                <a:t></a:t>
              </a:r>
              <a:r>
                <a:rPr lang="en-US" altLang="en-US" sz="2800" b="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b="0" dirty="0" err="1">
                  <a:solidFill>
                    <a:schemeClr val="tx1"/>
                  </a:solidFill>
                </a:rPr>
                <a:t>CaO</a:t>
              </a:r>
              <a:r>
                <a:rPr lang="en-US" altLang="en-US" sz="2800" b="0" dirty="0">
                  <a:solidFill>
                    <a:schemeClr val="tx1"/>
                  </a:solidFill>
                </a:rPr>
                <a:t>(</a:t>
              </a:r>
              <a:r>
                <a:rPr lang="en-US" altLang="en-US" sz="2800" b="0" i="1" dirty="0">
                  <a:solidFill>
                    <a:schemeClr val="tx1"/>
                  </a:solidFill>
                </a:rPr>
                <a:t>s</a:t>
              </a:r>
              <a:r>
                <a:rPr lang="en-US" altLang="en-US" sz="2800" b="0" dirty="0">
                  <a:solidFill>
                    <a:schemeClr val="tx1"/>
                  </a:solidFill>
                </a:rPr>
                <a:t>) + CO</a:t>
              </a:r>
              <a:r>
                <a:rPr lang="en-US" altLang="en-US" sz="2800" b="0" baseline="-25000" dirty="0">
                  <a:solidFill>
                    <a:schemeClr val="tx1"/>
                  </a:solidFill>
                </a:rPr>
                <a:t>2</a:t>
              </a:r>
              <a:r>
                <a:rPr lang="en-US" altLang="en-US" sz="2800" b="0" dirty="0">
                  <a:solidFill>
                    <a:schemeClr val="tx1"/>
                  </a:solidFill>
                </a:rPr>
                <a:t>(</a:t>
              </a:r>
              <a:r>
                <a:rPr lang="en-US" altLang="en-US" sz="2800" b="0" i="1" dirty="0">
                  <a:solidFill>
                    <a:schemeClr val="tx1"/>
                  </a:solidFill>
                </a:rPr>
                <a:t>g</a:t>
              </a:r>
              <a:r>
                <a:rPr lang="en-US" altLang="en-US" sz="2800" b="0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1584" y="2496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3200" b="1">
                  <a:solidFill>
                    <a:srgbClr val="A3573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  <a:latin typeface="Symbol" panose="05050102010706020507" pitchFamily="18" charset="2"/>
                </a:rPr>
                <a:t>D</a:t>
              </a:r>
            </a:p>
          </p:txBody>
        </p:sp>
      </p:grpSp>
      <p:pic>
        <p:nvPicPr>
          <p:cNvPr id="10" name="Picture 12" descr="hsm11se_any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99"/>
          <a:stretch>
            <a:fillRect/>
          </a:stretch>
        </p:blipFill>
        <p:spPr bwMode="auto">
          <a:xfrm>
            <a:off x="10915650" y="4229967"/>
            <a:ext cx="127635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6"/>
          <p:cNvSpPr>
            <a:spLocks noChangeArrowheads="1"/>
          </p:cNvSpPr>
          <p:nvPr/>
        </p:nvSpPr>
        <p:spPr bwMode="auto">
          <a:xfrm flipH="1">
            <a:off x="7115332" y="3541222"/>
            <a:ext cx="3962400" cy="1371600"/>
          </a:xfrm>
          <a:prstGeom prst="wedgeRoundRectCallout">
            <a:avLst>
              <a:gd name="adj1" fmla="val -42671"/>
              <a:gd name="adj2" fmla="val 69907"/>
              <a:gd name="adj3" fmla="val 16667"/>
            </a:avLst>
          </a:prstGeom>
          <a:noFill/>
          <a:ln w="25400">
            <a:solidFill>
              <a:srgbClr val="658B9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 b="1">
                <a:solidFill>
                  <a:srgbClr val="A3573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endParaRPr lang="en-US" altLang="en-US" sz="2800" b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63565" y="3679632"/>
            <a:ext cx="36659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658B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the theoretical yield first. Then you can calculate the percent yield.</a:t>
            </a:r>
          </a:p>
        </p:txBody>
      </p:sp>
    </p:spTree>
    <p:extLst>
      <p:ext uri="{BB962C8B-B14F-4D97-AF65-F5344CB8AC3E}">
        <p14:creationId xmlns:p14="http://schemas.microsoft.com/office/powerpoint/2010/main" val="371195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89E50-F2AD-4C88-BF44-5A489B5FD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57140"/>
          </a:xfrm>
        </p:spPr>
        <p:txBody>
          <a:bodyPr>
            <a:noAutofit/>
          </a:bodyPr>
          <a:lstStyle/>
          <a:p>
            <a:r>
              <a:rPr lang="en-US" altLang="en-US" sz="4000" cap="none" dirty="0">
                <a:latin typeface="Arial" panose="020B0604020202020204" pitchFamily="34" charset="0"/>
                <a:cs typeface="Arial" panose="020B0604020202020204" pitchFamily="34" charset="0"/>
              </a:rPr>
              <a:t>Calculating Percent Yield</a:t>
            </a:r>
            <a:endParaRPr lang="en-US" sz="4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66B5C3-5B20-4CC6-AC7E-90B3D5725D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71600"/>
            <a:ext cx="10363826" cy="4867882"/>
          </a:xfrm>
        </p:spPr>
        <p:txBody>
          <a:bodyPr>
            <a:normAutofit/>
          </a:bodyPr>
          <a:lstStyle/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STEP 1: List the knowns and the unknown.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b="1" u="sng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Knowns</a:t>
            </a:r>
            <a:r>
              <a:rPr lang="en-US" altLang="en-US" sz="2800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endParaRPr lang="en-US" altLang="en-US" sz="2800" b="1" u="sng" cap="none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cap="none" dirty="0">
                <a:solidFill>
                  <a:srgbClr val="658B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yield 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= 13.1 g </a:t>
            </a:r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endParaRPr lang="en-US" altLang="en-US" sz="2800" cap="none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cap="none" dirty="0">
                <a:solidFill>
                  <a:srgbClr val="658B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theoretical yield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= 13.9 g </a:t>
            </a:r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(from sample problem 12.10)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altLang="en-US" sz="10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b="1" u="sng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Unknown</a:t>
            </a:r>
            <a:r>
              <a:rPr lang="en-US" altLang="en-US" sz="2800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=percent yield =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2695F-0289-48AB-9A6A-3EE2390D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471517"/>
            <a:ext cx="764215" cy="365125"/>
          </a:xfrm>
        </p:spPr>
        <p:txBody>
          <a:bodyPr/>
          <a:lstStyle/>
          <a:p>
            <a:fld id="{7FC29F97-EE05-4338-9E80-AB958DAE3123}" type="slidenum">
              <a:rPr lang="en-US" smtClean="0"/>
              <a:t>28</a:t>
            </a:fld>
            <a:endParaRPr lang="en-US" dirty="0"/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5658488" y="3805541"/>
            <a:ext cx="3505200" cy="838200"/>
            <a:chOff x="2112" y="2832"/>
            <a:chExt cx="2208" cy="528"/>
          </a:xfrm>
        </p:grpSpPr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2208" y="2832"/>
              <a:ext cx="12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3200" b="1">
                  <a:solidFill>
                    <a:srgbClr val="A3573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b="0" dirty="0">
                  <a:solidFill>
                    <a:schemeClr val="tx1"/>
                  </a:solidFill>
                </a:rPr>
                <a:t>actual yield</a:t>
              </a:r>
            </a:p>
          </p:txBody>
        </p: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2112" y="3072"/>
              <a:ext cx="14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3200" b="1">
                  <a:solidFill>
                    <a:srgbClr val="A3573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b="0" dirty="0">
                  <a:solidFill>
                    <a:schemeClr val="tx1"/>
                  </a:solidFill>
                </a:rPr>
                <a:t>theoretical yield</a:t>
              </a:r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>
              <a:off x="2160" y="3120"/>
              <a:ext cx="13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3552" y="2976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3200" b="1">
                  <a:solidFill>
                    <a:srgbClr val="A3573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0" dirty="0">
                  <a:solidFill>
                    <a:schemeClr val="tx1"/>
                  </a:solidFill>
                  <a:sym typeface="Symbol" panose="05050102010706020507" pitchFamily="18" charset="2"/>
                </a:rPr>
                <a:t> 100%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563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89E50-F2AD-4C88-BF44-5A489B5FD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57140"/>
          </a:xfrm>
        </p:spPr>
        <p:txBody>
          <a:bodyPr>
            <a:noAutofit/>
          </a:bodyPr>
          <a:lstStyle/>
          <a:p>
            <a:r>
              <a:rPr lang="en-US" altLang="en-US" sz="4000" cap="none" dirty="0">
                <a:latin typeface="Arial" panose="020B0604020202020204" pitchFamily="34" charset="0"/>
                <a:cs typeface="Arial" panose="020B0604020202020204" pitchFamily="34" charset="0"/>
              </a:rPr>
              <a:t>Calculating Percent Yield</a:t>
            </a:r>
            <a:endParaRPr lang="en-US" sz="4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66B5C3-5B20-4CC6-AC7E-90B3D5725D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71600"/>
            <a:ext cx="10363826" cy="4867882"/>
          </a:xfrm>
        </p:spPr>
        <p:txBody>
          <a:bodyPr>
            <a:normAutofit/>
          </a:bodyPr>
          <a:lstStyle/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STEP 2: Solve for the unknown.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Substitute the values for actual yield and theoretical yield into the equation for percent yield. </a:t>
            </a:r>
            <a:endParaRPr lang="en-US" altLang="en-US" sz="2800" cap="none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2695F-0289-48AB-9A6A-3EE2390D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471517"/>
            <a:ext cx="764215" cy="365125"/>
          </a:xfrm>
        </p:spPr>
        <p:txBody>
          <a:bodyPr/>
          <a:lstStyle/>
          <a:p>
            <a:fld id="{7FC29F97-EE05-4338-9E80-AB958DAE3123}" type="slidenum">
              <a:rPr lang="en-US" smtClean="0"/>
              <a:t>29</a:t>
            </a:fld>
            <a:endParaRPr lang="en-US" dirty="0"/>
          </a:p>
        </p:txBody>
      </p:sp>
      <p:grpSp>
        <p:nvGrpSpPr>
          <p:cNvPr id="25" name="Group 25"/>
          <p:cNvGrpSpPr>
            <a:grpSpLocks/>
          </p:cNvGrpSpPr>
          <p:nvPr/>
        </p:nvGrpSpPr>
        <p:grpSpPr bwMode="auto">
          <a:xfrm>
            <a:off x="1323473" y="3249122"/>
            <a:ext cx="8458200" cy="1112838"/>
            <a:chOff x="288" y="2592"/>
            <a:chExt cx="5328" cy="701"/>
          </a:xfrm>
        </p:grpSpPr>
        <p:sp>
          <p:nvSpPr>
            <p:cNvPr id="26" name="Text Box 15"/>
            <p:cNvSpPr txBox="1">
              <a:spLocks noChangeArrowheads="1"/>
            </p:cNvSpPr>
            <p:nvPr/>
          </p:nvSpPr>
          <p:spPr bwMode="auto">
            <a:xfrm>
              <a:off x="288" y="2784"/>
              <a:ext cx="5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3200" b="1">
                  <a:solidFill>
                    <a:srgbClr val="A3573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 dirty="0">
                  <a:solidFill>
                    <a:schemeClr val="tx1"/>
                  </a:solidFill>
                </a:rPr>
                <a:t>percent yield =                       </a:t>
              </a:r>
              <a:r>
                <a:rPr lang="en-US" altLang="en-US" b="0" dirty="0">
                  <a:solidFill>
                    <a:schemeClr val="tx1"/>
                  </a:solidFill>
                  <a:sym typeface="Symbol" panose="05050102010706020507" pitchFamily="18" charset="2"/>
                </a:rPr>
                <a:t> 100% =</a:t>
              </a:r>
            </a:p>
          </p:txBody>
        </p:sp>
        <p:grpSp>
          <p:nvGrpSpPr>
            <p:cNvPr id="27" name="Group 24"/>
            <p:cNvGrpSpPr>
              <a:grpSpLocks/>
            </p:cNvGrpSpPr>
            <p:nvPr/>
          </p:nvGrpSpPr>
          <p:grpSpPr bwMode="auto">
            <a:xfrm>
              <a:off x="2064" y="2592"/>
              <a:ext cx="1536" cy="701"/>
              <a:chOff x="2064" y="2592"/>
              <a:chExt cx="1536" cy="701"/>
            </a:xfrm>
          </p:grpSpPr>
          <p:grpSp>
            <p:nvGrpSpPr>
              <p:cNvPr id="28" name="Group 21"/>
              <p:cNvGrpSpPr>
                <a:grpSpLocks/>
              </p:cNvGrpSpPr>
              <p:nvPr/>
            </p:nvGrpSpPr>
            <p:grpSpPr bwMode="auto">
              <a:xfrm>
                <a:off x="2064" y="2592"/>
                <a:ext cx="1536" cy="701"/>
                <a:chOff x="2304" y="2592"/>
                <a:chExt cx="1536" cy="701"/>
              </a:xfrm>
            </p:grpSpPr>
            <p:sp>
              <p:nvSpPr>
                <p:cNvPr id="3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352" y="2592"/>
                  <a:ext cx="1440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defRPr sz="3200" b="1">
                      <a:solidFill>
                        <a:srgbClr val="A3573F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b="0" dirty="0">
                      <a:solidFill>
                        <a:schemeClr val="tx1"/>
                      </a:solidFill>
                    </a:rPr>
                    <a:t>13.1 g </a:t>
                  </a:r>
                  <a:r>
                    <a:rPr lang="en-US" altLang="en-US" b="0" dirty="0" err="1">
                      <a:solidFill>
                        <a:schemeClr val="tx1"/>
                      </a:solidFill>
                    </a:rPr>
                    <a:t>CaO</a:t>
                  </a:r>
                  <a:endParaRPr lang="en-US" altLang="en-US" b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304" y="2928"/>
                  <a:ext cx="1536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defRPr sz="3200" b="1">
                      <a:solidFill>
                        <a:srgbClr val="A3573F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b="0">
                      <a:solidFill>
                        <a:schemeClr val="tx1"/>
                      </a:solidFill>
                    </a:rPr>
                    <a:t>13.9 g CaO</a:t>
                  </a:r>
                </a:p>
              </p:txBody>
            </p:sp>
            <p:sp>
              <p:nvSpPr>
                <p:cNvPr id="33" name="Line 19"/>
                <p:cNvSpPr>
                  <a:spLocks noChangeShapeType="1"/>
                </p:cNvSpPr>
                <p:nvPr/>
              </p:nvSpPr>
              <p:spPr bwMode="auto">
                <a:xfrm>
                  <a:off x="2352" y="2976"/>
                  <a:ext cx="14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" name="Line 22"/>
              <p:cNvSpPr>
                <a:spLocks noChangeShapeType="1"/>
              </p:cNvSpPr>
              <p:nvPr/>
            </p:nvSpPr>
            <p:spPr bwMode="auto">
              <a:xfrm flipV="1">
                <a:off x="2736" y="3024"/>
                <a:ext cx="720" cy="192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23"/>
              <p:cNvSpPr>
                <a:spLocks noChangeShapeType="1"/>
              </p:cNvSpPr>
              <p:nvPr/>
            </p:nvSpPr>
            <p:spPr bwMode="auto">
              <a:xfrm flipV="1">
                <a:off x="2784" y="2688"/>
                <a:ext cx="720" cy="192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8434829" y="3548816"/>
            <a:ext cx="1346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94.2%</a:t>
            </a:r>
          </a:p>
        </p:txBody>
      </p:sp>
    </p:spTree>
    <p:extLst>
      <p:ext uri="{BB962C8B-B14F-4D97-AF65-F5344CB8AC3E}">
        <p14:creationId xmlns:p14="http://schemas.microsoft.com/office/powerpoint/2010/main" val="340035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89E50-F2AD-4C88-BF44-5A489B5FD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57140"/>
          </a:xfrm>
        </p:spPr>
        <p:txBody>
          <a:bodyPr>
            <a:noAutofit/>
          </a:bodyPr>
          <a:lstStyle/>
          <a:p>
            <a:r>
              <a:rPr lang="en-US" altLang="en-US" sz="4000" b="1" cap="none" dirty="0">
                <a:latin typeface="Arial" panose="020B0604020202020204" pitchFamily="34" charset="0"/>
                <a:ea typeface="ヒラギノ角ゴ Pro W3" pitchFamily="28" charset="-128"/>
                <a:cs typeface="Arial" panose="020B0604020202020204" pitchFamily="34" charset="0"/>
              </a:rPr>
              <a:t>Limiting Reagent and Percent Yield</a:t>
            </a:r>
            <a:endParaRPr lang="en-US" sz="4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66B5C3-5B20-4CC6-AC7E-90B3D5725D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97000"/>
            <a:ext cx="10363826" cy="484248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Learning Targets: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3300"/>
              </a:buClr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I will be able to: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3300"/>
              </a:buClr>
              <a:buFont typeface="+mj-lt"/>
              <a:buAutoNum type="arabicPeriod"/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identify the limiting reagent in a reaction.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3300"/>
              </a:buClr>
              <a:buFont typeface="+mj-lt"/>
              <a:buAutoNum type="arabicPeriod"/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calculate theoretical yield, actual yield, or percent yield given appropriate information.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2695F-0289-48AB-9A6A-3EE2390D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471517"/>
            <a:ext cx="764215" cy="365125"/>
          </a:xfrm>
        </p:spPr>
        <p:txBody>
          <a:bodyPr/>
          <a:lstStyle/>
          <a:p>
            <a:fld id="{7FC29F97-EE05-4338-9E80-AB958DAE312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3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89E50-F2AD-4C88-BF44-5A489B5FD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63894"/>
            <a:ext cx="10364451" cy="811764"/>
          </a:xfrm>
        </p:spPr>
        <p:txBody>
          <a:bodyPr>
            <a:noAutofit/>
          </a:bodyPr>
          <a:lstStyle/>
          <a:p>
            <a:r>
              <a:rPr lang="en-US" altLang="en-US" sz="4800" b="1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66B5C3-5B20-4CC6-AC7E-90B3D5725D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612900"/>
            <a:ext cx="10363826" cy="4626582"/>
          </a:xfrm>
        </p:spPr>
        <p:txBody>
          <a:bodyPr>
            <a:normAutofit/>
          </a:bodyPr>
          <a:lstStyle/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Carbon tetrachloride, CCl</a:t>
            </a:r>
            <a:r>
              <a:rPr lang="en-US" alt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, is a solvent that was once used in large amounts in dry cleaning. One reaction that produces carbon tetrachloride is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What is the percent yield of CCl</a:t>
            </a:r>
            <a:r>
              <a:rPr lang="en-US" alt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if 617 kg is produced from the reaction of 312 kg of CS</a:t>
            </a:r>
            <a:r>
              <a:rPr lang="en-US" alt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2695F-0289-48AB-9A6A-3EE2390D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471517"/>
            <a:ext cx="764215" cy="365125"/>
          </a:xfrm>
        </p:spPr>
        <p:txBody>
          <a:bodyPr/>
          <a:lstStyle/>
          <a:p>
            <a:fld id="{7FC29F97-EE05-4338-9E80-AB958DAE3123}" type="slidenum">
              <a:rPr lang="en-US" smtClean="0"/>
              <a:t>30</a:t>
            </a:fld>
            <a:endParaRPr lang="en-US" dirty="0"/>
          </a:p>
        </p:txBody>
      </p: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FBCBFED2-25D2-4598-96FE-501C57B49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99" y="201722"/>
            <a:ext cx="146367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742887" y="2985655"/>
            <a:ext cx="670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rgbClr val="A3573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0" dirty="0">
                <a:solidFill>
                  <a:schemeClr val="tx1"/>
                </a:solidFill>
              </a:rPr>
              <a:t>CS</a:t>
            </a:r>
            <a:r>
              <a:rPr lang="en-US" altLang="en-US" b="0" baseline="-25000" dirty="0">
                <a:solidFill>
                  <a:schemeClr val="tx1"/>
                </a:solidFill>
              </a:rPr>
              <a:t>2</a:t>
            </a:r>
            <a:r>
              <a:rPr lang="en-US" altLang="en-US" b="0" dirty="0">
                <a:solidFill>
                  <a:schemeClr val="tx1"/>
                </a:solidFill>
              </a:rPr>
              <a:t> + 3Cl</a:t>
            </a:r>
            <a:r>
              <a:rPr lang="en-US" altLang="en-US" b="0" baseline="-25000" dirty="0">
                <a:solidFill>
                  <a:schemeClr val="tx1"/>
                </a:solidFill>
              </a:rPr>
              <a:t>2</a:t>
            </a:r>
            <a:r>
              <a:rPr lang="en-US" altLang="en-US" b="0" dirty="0">
                <a:solidFill>
                  <a:schemeClr val="tx1"/>
                </a:solidFill>
              </a:rPr>
              <a:t> </a:t>
            </a:r>
            <a:r>
              <a:rPr lang="en-US" altLang="en-US" b="0" dirty="0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en-US" b="0" dirty="0">
                <a:solidFill>
                  <a:schemeClr val="tx1"/>
                </a:solidFill>
              </a:rPr>
              <a:t> CCl</a:t>
            </a:r>
            <a:r>
              <a:rPr lang="en-US" altLang="en-US" b="0" baseline="-25000" dirty="0">
                <a:solidFill>
                  <a:schemeClr val="tx1"/>
                </a:solidFill>
              </a:rPr>
              <a:t>4</a:t>
            </a:r>
            <a:r>
              <a:rPr lang="en-US" altLang="en-US" b="0" dirty="0">
                <a:solidFill>
                  <a:schemeClr val="tx1"/>
                </a:solidFill>
              </a:rPr>
              <a:t> + S</a:t>
            </a:r>
            <a:r>
              <a:rPr lang="en-US" altLang="en-US" b="0" baseline="-25000" dirty="0">
                <a:solidFill>
                  <a:schemeClr val="tx1"/>
                </a:solidFill>
              </a:rPr>
              <a:t>2</a:t>
            </a:r>
            <a:r>
              <a:rPr lang="en-US" altLang="en-US" b="0" dirty="0">
                <a:solidFill>
                  <a:schemeClr val="tx1"/>
                </a:solidFill>
              </a:rPr>
              <a:t>Cl</a:t>
            </a:r>
            <a:r>
              <a:rPr lang="en-US" altLang="en-US" b="0" baseline="-25000" dirty="0">
                <a:solidFill>
                  <a:schemeClr val="tx1"/>
                </a:solidFill>
              </a:rPr>
              <a:t>2</a:t>
            </a:r>
            <a:endParaRPr lang="en-US" alt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6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89E50-F2AD-4C88-BF44-5A489B5FD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57140"/>
          </a:xfrm>
        </p:spPr>
        <p:txBody>
          <a:bodyPr>
            <a:noAutofit/>
          </a:bodyPr>
          <a:lstStyle/>
          <a:p>
            <a:r>
              <a:rPr lang="en-US" altLang="en-US" sz="4000" cap="none" dirty="0">
                <a:latin typeface="Arial" panose="020B0604020202020204" pitchFamily="34" charset="0"/>
                <a:cs typeface="Arial" panose="020B0604020202020204" pitchFamily="34" charset="0"/>
              </a:rPr>
              <a:t>Calculating Percent Yield</a:t>
            </a:r>
            <a:endParaRPr lang="en-US" sz="4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66B5C3-5B20-4CC6-AC7E-90B3D5725D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71600"/>
            <a:ext cx="10363826" cy="4867882"/>
          </a:xfrm>
        </p:spPr>
        <p:txBody>
          <a:bodyPr>
            <a:normAutofit/>
          </a:bodyPr>
          <a:lstStyle/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STEP 1: List the knowns and the unknown.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b="1" u="sng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Knowns</a:t>
            </a:r>
            <a:r>
              <a:rPr lang="en-US" altLang="en-US" sz="2800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endParaRPr lang="en-US" altLang="en-US" sz="2800" b="1" u="sng" cap="none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312 kg CS</a:t>
            </a:r>
            <a:r>
              <a:rPr lang="en-US" alt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= 312,000 g CS</a:t>
            </a:r>
            <a:r>
              <a:rPr lang="en-US" alt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2800" cap="none" dirty="0">
              <a:solidFill>
                <a:srgbClr val="658B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cap="none" dirty="0">
                <a:solidFill>
                  <a:srgbClr val="658B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yield 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= 617 kg CCl</a:t>
            </a:r>
            <a:r>
              <a:rPr lang="en-US" alt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= 617,000 g CCl</a:t>
            </a:r>
            <a:r>
              <a:rPr lang="en-US" alt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b="1" u="sng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Unknown</a:t>
            </a:r>
            <a:r>
              <a:rPr lang="en-US" altLang="en-US" sz="2800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cap="none" dirty="0">
                <a:solidFill>
                  <a:srgbClr val="658B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theoretical yield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= ?</a:t>
            </a:r>
            <a:endParaRPr lang="en-US" altLang="en-US" sz="10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cap="none" dirty="0">
                <a:solidFill>
                  <a:srgbClr val="658B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yield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= ?</a:t>
            </a:r>
            <a:endParaRPr lang="en-US" altLang="en-US" sz="10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2695F-0289-48AB-9A6A-3EE2390D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471517"/>
            <a:ext cx="764215" cy="365125"/>
          </a:xfrm>
        </p:spPr>
        <p:txBody>
          <a:bodyPr/>
          <a:lstStyle/>
          <a:p>
            <a:fld id="{7FC29F97-EE05-4338-9E80-AB958DAE3123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75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89E50-F2AD-4C88-BF44-5A489B5FD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63894"/>
            <a:ext cx="10364451" cy="811764"/>
          </a:xfrm>
        </p:spPr>
        <p:txBody>
          <a:bodyPr>
            <a:noAutofit/>
          </a:bodyPr>
          <a:lstStyle/>
          <a:p>
            <a:r>
              <a:rPr lang="en-US" altLang="en-US" sz="4800" b="1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66B5C3-5B20-4CC6-AC7E-90B3D5725D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1836281"/>
            <a:ext cx="10363826" cy="4626582"/>
          </a:xfrm>
        </p:spPr>
        <p:txBody>
          <a:bodyPr>
            <a:normAutofit/>
          </a:bodyPr>
          <a:lstStyle/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STEP 2: Calculate</a:t>
            </a:r>
            <a:endParaRPr lang="en-US" altLang="en-US" sz="2800" cap="none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12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= 630,000 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g CCl</a:t>
            </a:r>
            <a:r>
              <a:rPr lang="en-US" alt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630 kg CCl</a:t>
            </a:r>
            <a:r>
              <a:rPr lang="en-US" alt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</a:t>
            </a:r>
            <a:endParaRPr lang="en-US" altLang="en-US" sz="2800" cap="none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2695F-0289-48AB-9A6A-3EE2390D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471517"/>
            <a:ext cx="764215" cy="365125"/>
          </a:xfrm>
        </p:spPr>
        <p:txBody>
          <a:bodyPr/>
          <a:lstStyle/>
          <a:p>
            <a:fld id="{7FC29F97-EE05-4338-9E80-AB958DAE3123}" type="slidenum">
              <a:rPr lang="en-US" smtClean="0"/>
              <a:t>32</a:t>
            </a:fld>
            <a:endParaRPr lang="en-US" dirty="0"/>
          </a:p>
        </p:txBody>
      </p: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FBCBFED2-25D2-4598-96FE-501C57B49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99" y="201722"/>
            <a:ext cx="146367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7"/>
          <p:cNvSpPr txBox="1">
            <a:spLocks noChangeArrowheads="1"/>
          </p:cNvSpPr>
          <p:nvPr/>
        </p:nvSpPr>
        <p:spPr bwMode="auto">
          <a:xfrm>
            <a:off x="381794" y="2967614"/>
            <a:ext cx="114277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rgbClr val="A3573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 b="0" dirty="0">
                <a:solidFill>
                  <a:schemeClr val="tx1"/>
                </a:solidFill>
              </a:rPr>
              <a:t>312,000 </a:t>
            </a:r>
            <a:r>
              <a:rPr lang="en-US" altLang="en-US" sz="2800" b="0" dirty="0">
                <a:solidFill>
                  <a:schemeClr val="tx1"/>
                </a:solidFill>
                <a:sym typeface="Symbol" panose="05050102010706020507" pitchFamily="18" charset="2"/>
              </a:rPr>
              <a:t>g CS</a:t>
            </a:r>
            <a:r>
              <a:rPr lang="en-US" altLang="en-US" sz="2800" b="0" baseline="-25000" dirty="0">
                <a:solidFill>
                  <a:schemeClr val="tx1"/>
                </a:solidFill>
                <a:sym typeface="Symbol" panose="05050102010706020507" pitchFamily="18" charset="2"/>
              </a:rPr>
              <a:t>2</a:t>
            </a:r>
            <a:r>
              <a:rPr lang="en-US" altLang="en-US" sz="2800" b="0" dirty="0">
                <a:solidFill>
                  <a:schemeClr val="tx1"/>
                </a:solidFill>
                <a:sym typeface="Symbol" panose="05050102010706020507" pitchFamily="18" charset="2"/>
              </a:rPr>
              <a:t>                                                                     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184587" y="2706004"/>
            <a:ext cx="3016374" cy="1046440"/>
            <a:chOff x="3184587" y="2706004"/>
            <a:chExt cx="3016374" cy="1046440"/>
          </a:xfrm>
        </p:grpSpPr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3625974" y="2706004"/>
              <a:ext cx="21336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3200" b="1">
                  <a:solidFill>
                    <a:srgbClr val="A3573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800" b="0" dirty="0">
                  <a:solidFill>
                    <a:schemeClr val="tx1"/>
                  </a:solidFill>
                </a:rPr>
                <a:t>1 </a:t>
              </a:r>
              <a:r>
                <a:rPr lang="en-US" altLang="en-US" sz="2800" b="0" dirty="0" err="1">
                  <a:solidFill>
                    <a:schemeClr val="tx1"/>
                  </a:solidFill>
                </a:rPr>
                <a:t>mol</a:t>
              </a:r>
              <a:r>
                <a:rPr lang="en-US" altLang="en-US" sz="2800" b="0" dirty="0">
                  <a:solidFill>
                    <a:schemeClr val="tx1"/>
                  </a:solidFill>
                </a:rPr>
                <a:t> CS</a:t>
              </a:r>
              <a:r>
                <a:rPr lang="en-US" altLang="en-US" sz="2800" b="0" baseline="-25000" dirty="0">
                  <a:solidFill>
                    <a:schemeClr val="tx1"/>
                  </a:solidFill>
                </a:rPr>
                <a:t>2</a:t>
              </a:r>
              <a:endParaRPr lang="en-US" altLang="en-US" sz="2800" b="0" dirty="0">
                <a:solidFill>
                  <a:schemeClr val="tx1"/>
                </a:solidFill>
              </a:endParaRPr>
            </a:p>
          </p:txBody>
        </p:sp>
        <p:sp>
          <p:nvSpPr>
            <p:cNvPr id="10" name="Text Box 38"/>
            <p:cNvSpPr txBox="1">
              <a:spLocks noChangeArrowheads="1"/>
            </p:cNvSpPr>
            <p:nvPr/>
          </p:nvSpPr>
          <p:spPr bwMode="auto">
            <a:xfrm>
              <a:off x="3184587" y="3229224"/>
              <a:ext cx="301637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3200" b="1">
                  <a:solidFill>
                    <a:srgbClr val="A3573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800" b="0" dirty="0">
                  <a:solidFill>
                    <a:schemeClr val="tx1"/>
                  </a:solidFill>
                </a:rPr>
                <a:t>76.142 g CS</a:t>
              </a:r>
              <a:r>
                <a:rPr lang="en-US" altLang="en-US" sz="2800" b="0" baseline="-25000" dirty="0">
                  <a:solidFill>
                    <a:schemeClr val="tx1"/>
                  </a:solidFill>
                </a:rPr>
                <a:t>2</a:t>
              </a:r>
              <a:endParaRPr lang="en-US" altLang="en-US" sz="2800" b="0" dirty="0">
                <a:solidFill>
                  <a:schemeClr val="tx1"/>
                </a:solidFill>
              </a:endParaRPr>
            </a:p>
          </p:txBody>
        </p:sp>
        <p:sp>
          <p:nvSpPr>
            <p:cNvPr id="11" name="Line 40"/>
            <p:cNvSpPr>
              <a:spLocks noChangeShapeType="1"/>
            </p:cNvSpPr>
            <p:nvPr/>
          </p:nvSpPr>
          <p:spPr bwMode="auto">
            <a:xfrm>
              <a:off x="3930774" y="3229224"/>
              <a:ext cx="152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900384" y="3174910"/>
            <a:ext cx="3731930" cy="411306"/>
            <a:chOff x="1900384" y="3174910"/>
            <a:chExt cx="3731930" cy="411306"/>
          </a:xfrm>
        </p:grpSpPr>
        <p:sp>
          <p:nvSpPr>
            <p:cNvPr id="12" name="Line 54"/>
            <p:cNvSpPr>
              <a:spLocks noChangeShapeType="1"/>
            </p:cNvSpPr>
            <p:nvPr/>
          </p:nvSpPr>
          <p:spPr bwMode="auto">
            <a:xfrm flipV="1">
              <a:off x="1900384" y="3174910"/>
              <a:ext cx="784998" cy="190765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54"/>
            <p:cNvSpPr>
              <a:spLocks noChangeShapeType="1"/>
            </p:cNvSpPr>
            <p:nvPr/>
          </p:nvSpPr>
          <p:spPr bwMode="auto">
            <a:xfrm flipV="1">
              <a:off x="4847316" y="3395451"/>
              <a:ext cx="784998" cy="190765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250640" y="2692427"/>
            <a:ext cx="2070974" cy="1046439"/>
            <a:chOff x="6414374" y="2706004"/>
            <a:chExt cx="2070974" cy="1046439"/>
          </a:xfrm>
        </p:grpSpPr>
        <p:sp>
          <p:nvSpPr>
            <p:cNvPr id="14" name="Text Box 43"/>
            <p:cNvSpPr txBox="1">
              <a:spLocks noChangeArrowheads="1"/>
            </p:cNvSpPr>
            <p:nvPr/>
          </p:nvSpPr>
          <p:spPr bwMode="auto">
            <a:xfrm>
              <a:off x="6414374" y="2706004"/>
              <a:ext cx="20574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3200" b="1">
                  <a:solidFill>
                    <a:srgbClr val="A3573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800" b="0" dirty="0">
                  <a:solidFill>
                    <a:schemeClr val="tx1"/>
                  </a:solidFill>
                </a:rPr>
                <a:t>1 </a:t>
              </a:r>
              <a:r>
                <a:rPr lang="en-US" altLang="en-US" sz="2800" b="0" dirty="0" err="1">
                  <a:solidFill>
                    <a:schemeClr val="tx1"/>
                  </a:solidFill>
                </a:rPr>
                <a:t>mol</a:t>
              </a:r>
              <a:r>
                <a:rPr lang="en-US" altLang="en-US" sz="2800" b="0" dirty="0">
                  <a:solidFill>
                    <a:schemeClr val="tx1"/>
                  </a:solidFill>
                </a:rPr>
                <a:t> CCl</a:t>
              </a:r>
              <a:r>
                <a:rPr lang="en-US" altLang="en-US" sz="2800" b="0" baseline="-25000" dirty="0">
                  <a:solidFill>
                    <a:schemeClr val="tx1"/>
                  </a:solidFill>
                </a:rPr>
                <a:t>4</a:t>
              </a:r>
              <a:endParaRPr lang="en-US" altLang="en-US" sz="2800" b="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 Box 44"/>
            <p:cNvSpPr txBox="1">
              <a:spLocks noChangeArrowheads="1"/>
            </p:cNvSpPr>
            <p:nvPr/>
          </p:nvSpPr>
          <p:spPr bwMode="auto">
            <a:xfrm>
              <a:off x="6427948" y="3229223"/>
              <a:ext cx="20574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3200" b="1">
                  <a:solidFill>
                    <a:srgbClr val="A3573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800" b="0" dirty="0">
                  <a:solidFill>
                    <a:schemeClr val="tx1"/>
                  </a:solidFill>
                </a:rPr>
                <a:t>1 </a:t>
              </a:r>
              <a:r>
                <a:rPr lang="en-US" altLang="en-US" sz="2800" b="0" dirty="0" err="1">
                  <a:solidFill>
                    <a:schemeClr val="tx1"/>
                  </a:solidFill>
                </a:rPr>
                <a:t>mol</a:t>
              </a:r>
              <a:r>
                <a:rPr lang="en-US" altLang="en-US" sz="2800" b="0" dirty="0">
                  <a:solidFill>
                    <a:schemeClr val="tx1"/>
                  </a:solidFill>
                </a:rPr>
                <a:t> CS</a:t>
              </a:r>
              <a:r>
                <a:rPr lang="en-US" altLang="en-US" sz="2800" b="0" baseline="-25000" dirty="0">
                  <a:solidFill>
                    <a:schemeClr val="tx1"/>
                  </a:solidFill>
                </a:rPr>
                <a:t>2</a:t>
              </a:r>
              <a:endParaRPr lang="en-US" altLang="en-US" sz="2800" b="0" dirty="0">
                <a:solidFill>
                  <a:schemeClr val="tx1"/>
                </a:solidFill>
              </a:endParaRPr>
            </a:p>
          </p:txBody>
        </p:sp>
        <p:sp>
          <p:nvSpPr>
            <p:cNvPr id="16" name="Line 40"/>
            <p:cNvSpPr>
              <a:spLocks noChangeShapeType="1"/>
            </p:cNvSpPr>
            <p:nvPr/>
          </p:nvSpPr>
          <p:spPr bwMode="auto">
            <a:xfrm>
              <a:off x="6746149" y="3229223"/>
              <a:ext cx="152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153319" y="2851724"/>
            <a:ext cx="3935234" cy="749412"/>
            <a:chOff x="4153319" y="2851724"/>
            <a:chExt cx="3935234" cy="749412"/>
          </a:xfrm>
        </p:grpSpPr>
        <p:sp>
          <p:nvSpPr>
            <p:cNvPr id="17" name="Line 54"/>
            <p:cNvSpPr>
              <a:spLocks noChangeShapeType="1"/>
            </p:cNvSpPr>
            <p:nvPr/>
          </p:nvSpPr>
          <p:spPr bwMode="auto">
            <a:xfrm flipV="1">
              <a:off x="4153319" y="2851724"/>
              <a:ext cx="1301455" cy="21127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54"/>
            <p:cNvSpPr>
              <a:spLocks noChangeShapeType="1"/>
            </p:cNvSpPr>
            <p:nvPr/>
          </p:nvSpPr>
          <p:spPr bwMode="auto">
            <a:xfrm flipV="1">
              <a:off x="6787098" y="3389864"/>
              <a:ext cx="1301455" cy="21127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853592" y="2706004"/>
            <a:ext cx="2514600" cy="1046439"/>
            <a:chOff x="8853592" y="2706004"/>
            <a:chExt cx="2514600" cy="1046439"/>
          </a:xfrm>
        </p:grpSpPr>
        <p:sp>
          <p:nvSpPr>
            <p:cNvPr id="19" name="Text Box 48"/>
            <p:cNvSpPr txBox="1">
              <a:spLocks noChangeArrowheads="1"/>
            </p:cNvSpPr>
            <p:nvPr/>
          </p:nvSpPr>
          <p:spPr bwMode="auto">
            <a:xfrm>
              <a:off x="8853592" y="2706004"/>
              <a:ext cx="25146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3200" b="1">
                  <a:solidFill>
                    <a:srgbClr val="A3573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800" b="0" dirty="0">
                  <a:solidFill>
                    <a:schemeClr val="tx1"/>
                  </a:solidFill>
                </a:rPr>
                <a:t>153.81 g CCl</a:t>
              </a:r>
              <a:r>
                <a:rPr lang="en-US" altLang="en-US" sz="2800" b="0" baseline="-25000" dirty="0">
                  <a:solidFill>
                    <a:schemeClr val="tx1"/>
                  </a:solidFill>
                </a:rPr>
                <a:t>4</a:t>
              </a:r>
              <a:endParaRPr lang="en-US" altLang="en-US" sz="2800" b="0" dirty="0">
                <a:solidFill>
                  <a:schemeClr val="tx1"/>
                </a:solidFill>
              </a:endParaRPr>
            </a:p>
          </p:txBody>
        </p:sp>
        <p:sp>
          <p:nvSpPr>
            <p:cNvPr id="20" name="Text Box 51"/>
            <p:cNvSpPr txBox="1">
              <a:spLocks noChangeArrowheads="1"/>
            </p:cNvSpPr>
            <p:nvPr/>
          </p:nvSpPr>
          <p:spPr bwMode="auto">
            <a:xfrm>
              <a:off x="8944173" y="3229223"/>
              <a:ext cx="20574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3200" b="1">
                  <a:solidFill>
                    <a:srgbClr val="A3573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800" b="0" dirty="0">
                  <a:solidFill>
                    <a:schemeClr val="tx1"/>
                  </a:solidFill>
                </a:rPr>
                <a:t>1 </a:t>
              </a:r>
              <a:r>
                <a:rPr lang="en-US" altLang="en-US" sz="2800" b="0" dirty="0" err="1">
                  <a:solidFill>
                    <a:schemeClr val="tx1"/>
                  </a:solidFill>
                </a:rPr>
                <a:t>mol</a:t>
              </a:r>
              <a:r>
                <a:rPr lang="en-US" altLang="en-US" sz="2800" b="0" dirty="0">
                  <a:solidFill>
                    <a:schemeClr val="tx1"/>
                  </a:solidFill>
                </a:rPr>
                <a:t> CCl</a:t>
              </a:r>
              <a:r>
                <a:rPr lang="en-US" altLang="en-US" sz="2800" b="0" baseline="-25000" dirty="0">
                  <a:solidFill>
                    <a:schemeClr val="tx1"/>
                  </a:solidFill>
                </a:rPr>
                <a:t>4</a:t>
              </a:r>
              <a:endParaRPr lang="en-US" altLang="en-US" sz="2800" b="0" dirty="0">
                <a:solidFill>
                  <a:schemeClr val="tx1"/>
                </a:solidFill>
              </a:endParaRPr>
            </a:p>
          </p:txBody>
        </p:sp>
        <p:sp>
          <p:nvSpPr>
            <p:cNvPr id="21" name="Line 40"/>
            <p:cNvSpPr>
              <a:spLocks noChangeShapeType="1"/>
            </p:cNvSpPr>
            <p:nvPr/>
          </p:nvSpPr>
          <p:spPr bwMode="auto">
            <a:xfrm>
              <a:off x="9210872" y="3202071"/>
              <a:ext cx="1881282" cy="27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716697" y="2850315"/>
            <a:ext cx="4034430" cy="729017"/>
            <a:chOff x="6716697" y="2850315"/>
            <a:chExt cx="4034430" cy="729017"/>
          </a:xfrm>
        </p:grpSpPr>
        <p:sp>
          <p:nvSpPr>
            <p:cNvPr id="22" name="Line 58"/>
            <p:cNvSpPr>
              <a:spLocks noChangeShapeType="1"/>
            </p:cNvSpPr>
            <p:nvPr/>
          </p:nvSpPr>
          <p:spPr bwMode="auto">
            <a:xfrm flipV="1">
              <a:off x="9439473" y="3371891"/>
              <a:ext cx="1311654" cy="20744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58"/>
            <p:cNvSpPr>
              <a:spLocks noChangeShapeType="1"/>
            </p:cNvSpPr>
            <p:nvPr/>
          </p:nvSpPr>
          <p:spPr bwMode="auto">
            <a:xfrm flipV="1">
              <a:off x="6716697" y="2850315"/>
              <a:ext cx="1311654" cy="20744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 Box 68"/>
          <p:cNvSpPr txBox="1">
            <a:spLocks noChangeArrowheads="1"/>
          </p:cNvSpPr>
          <p:nvPr/>
        </p:nvSpPr>
        <p:spPr bwMode="auto">
          <a:xfrm>
            <a:off x="1416174" y="4845548"/>
            <a:ext cx="61509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rgbClr val="A3573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0" dirty="0">
                <a:solidFill>
                  <a:schemeClr val="tx1"/>
                </a:solidFill>
                <a:sym typeface="Symbol" panose="05050102010706020507" pitchFamily="18" charset="2"/>
              </a:rPr>
              <a:t>Percent yield =                         100 = 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756055" y="4561192"/>
            <a:ext cx="2588657" cy="1047737"/>
            <a:chOff x="3756055" y="4561192"/>
            <a:chExt cx="2588657" cy="1047737"/>
          </a:xfrm>
        </p:grpSpPr>
        <p:sp>
          <p:nvSpPr>
            <p:cNvPr id="25" name="Text Box 72"/>
            <p:cNvSpPr txBox="1">
              <a:spLocks noChangeArrowheads="1"/>
            </p:cNvSpPr>
            <p:nvPr/>
          </p:nvSpPr>
          <p:spPr bwMode="auto">
            <a:xfrm>
              <a:off x="3756055" y="4561192"/>
              <a:ext cx="254336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3200" b="1">
                  <a:solidFill>
                    <a:srgbClr val="A3573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800" b="0" dirty="0">
                  <a:solidFill>
                    <a:schemeClr val="tx1"/>
                  </a:solidFill>
                </a:rPr>
                <a:t>617 kg CCl</a:t>
              </a:r>
              <a:r>
                <a:rPr lang="en-US" altLang="en-US" sz="2800" b="0" baseline="-25000" dirty="0">
                  <a:solidFill>
                    <a:schemeClr val="tx1"/>
                  </a:solidFill>
                </a:rPr>
                <a:t>4</a:t>
              </a:r>
              <a:endParaRPr lang="en-US" altLang="en-US" sz="2800" b="0" dirty="0">
                <a:solidFill>
                  <a:schemeClr val="tx1"/>
                </a:solidFill>
                <a:sym typeface="Symbol" panose="05050102010706020507" pitchFamily="18" charset="2"/>
              </a:endParaRPr>
            </a:p>
          </p:txBody>
        </p:sp>
        <p:sp>
          <p:nvSpPr>
            <p:cNvPr id="26" name="Text Box 72"/>
            <p:cNvSpPr txBox="1">
              <a:spLocks noChangeArrowheads="1"/>
            </p:cNvSpPr>
            <p:nvPr/>
          </p:nvSpPr>
          <p:spPr bwMode="auto">
            <a:xfrm>
              <a:off x="3801351" y="5085709"/>
              <a:ext cx="254336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defRPr sz="3200" b="1">
                  <a:solidFill>
                    <a:srgbClr val="A3573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800" b="0" dirty="0">
                  <a:solidFill>
                    <a:schemeClr val="tx1"/>
                  </a:solidFill>
                </a:rPr>
                <a:t>630 kg CCl</a:t>
              </a:r>
              <a:r>
                <a:rPr lang="en-US" altLang="en-US" sz="2800" b="0" baseline="-25000" dirty="0">
                  <a:solidFill>
                    <a:schemeClr val="tx1"/>
                  </a:solidFill>
                </a:rPr>
                <a:t>4</a:t>
              </a:r>
              <a:endParaRPr lang="en-US" altLang="en-US" sz="2800" b="0" dirty="0">
                <a:solidFill>
                  <a:schemeClr val="tx1"/>
                </a:solidFill>
                <a:sym typeface="Symbol" panose="05050102010706020507" pitchFamily="18" charset="2"/>
              </a:endParaRPr>
            </a:p>
          </p:txBody>
        </p:sp>
        <p:sp>
          <p:nvSpPr>
            <p:cNvPr id="27" name="Line 40"/>
            <p:cNvSpPr>
              <a:spLocks noChangeShapeType="1"/>
            </p:cNvSpPr>
            <p:nvPr/>
          </p:nvSpPr>
          <p:spPr bwMode="auto">
            <a:xfrm>
              <a:off x="4153318" y="5021179"/>
              <a:ext cx="1815057" cy="194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BE496B7-F93D-4E68-9CC8-8F2CAF5D0203}"/>
              </a:ext>
            </a:extLst>
          </p:cNvPr>
          <p:cNvSpPr txBox="1"/>
          <p:nvPr/>
        </p:nvSpPr>
        <p:spPr>
          <a:xfrm>
            <a:off x="7547371" y="4854879"/>
            <a:ext cx="1218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97.9%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59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89E50-F2AD-4C88-BF44-5A489B5FD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63894"/>
            <a:ext cx="10364451" cy="811764"/>
          </a:xfrm>
        </p:spPr>
        <p:txBody>
          <a:bodyPr>
            <a:noAutofit/>
          </a:bodyPr>
          <a:lstStyle/>
          <a:p>
            <a:r>
              <a:rPr lang="en-US" altLang="en-US" sz="4800" b="1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66B5C3-5B20-4CC6-AC7E-90B3D5725D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612900"/>
            <a:ext cx="10363826" cy="4626582"/>
          </a:xfrm>
        </p:spPr>
        <p:txBody>
          <a:bodyPr>
            <a:normAutofit/>
          </a:bodyPr>
          <a:lstStyle/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What is the molar mass of C</a:t>
            </a:r>
            <a:r>
              <a:rPr 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What is the molar mass of H</a:t>
            </a:r>
            <a:r>
              <a:rPr 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If starting with 2.5 moles of butane (C</a:t>
            </a:r>
            <a:r>
              <a:rPr 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) and 12.5 moles of oxygen (O</a:t>
            </a:r>
            <a:r>
              <a:rPr 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), what is the limiting reagent?</a:t>
            </a:r>
          </a:p>
          <a:p>
            <a:pPr marL="0" indent="0" algn="ctr">
              <a:buNone/>
            </a:pPr>
            <a:r>
              <a:rPr lang="en-US" sz="28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8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 </a:t>
            </a:r>
            <a:r>
              <a:rPr lang="en-US" sz="28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8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CO</a:t>
            </a:r>
            <a:r>
              <a:rPr 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2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 + </a:t>
            </a:r>
            <a:r>
              <a:rPr lang="en-US" sz="28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10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H</a:t>
            </a:r>
            <a:r>
              <a:rPr 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2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O</a:t>
            </a:r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2695F-0289-48AB-9A6A-3EE2390D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471517"/>
            <a:ext cx="764215" cy="365125"/>
          </a:xfrm>
        </p:spPr>
        <p:txBody>
          <a:bodyPr/>
          <a:lstStyle/>
          <a:p>
            <a:fld id="{7FC29F97-EE05-4338-9E80-AB958DAE3123}" type="slidenum">
              <a:rPr lang="en-US" smtClean="0"/>
              <a:t>33</a:t>
            </a:fld>
            <a:endParaRPr lang="en-US" dirty="0"/>
          </a:p>
        </p:txBody>
      </p: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FBCBFED2-25D2-4598-96FE-501C57B49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99" y="201722"/>
            <a:ext cx="146367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87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89E50-F2AD-4C88-BF44-5A489B5FD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67" y="618518"/>
            <a:ext cx="11187953" cy="557140"/>
          </a:xfrm>
        </p:spPr>
        <p:txBody>
          <a:bodyPr>
            <a:noAutofit/>
          </a:bodyPr>
          <a:lstStyle/>
          <a:p>
            <a:r>
              <a:rPr lang="en-US" altLang="en-US" sz="4000" cap="none" dirty="0">
                <a:latin typeface="Arial" panose="020B0604020202020204" pitchFamily="34" charset="0"/>
                <a:cs typeface="Arial" panose="020B0604020202020204" pitchFamily="34" charset="0"/>
              </a:rPr>
              <a:t>Summary of Limiting Reagent &amp; Percent Yield</a:t>
            </a:r>
            <a:endParaRPr lang="en-US" sz="4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66B5C3-5B20-4CC6-AC7E-90B3D5725D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71600"/>
            <a:ext cx="10363826" cy="486788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2400" u="sng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Determining Limiting Reagent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en-US" alt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Pick quantity of one reactant (</a:t>
            </a:r>
            <a:r>
              <a:rPr lang="en-US" alt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use quantity with a simpler number</a:t>
            </a:r>
            <a:r>
              <a:rPr lang="en-US" alt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en-US" alt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Use mole ratio to determine the needed quantity of other reactant.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en-US" sz="24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r>
              <a:rPr lang="en-US" alt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Compare needed quantity with actual quantity of 2</a:t>
            </a:r>
            <a:r>
              <a:rPr lang="en-US" altLang="en-US" sz="2400" cap="none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alt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reactant.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2400" u="sng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the Quantity of Product from the Limiting Reagent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en-US" alt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Use given quantity of limiting reagent.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en-US" alt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Convert grams to moles of limiting reagent.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r>
              <a:rPr lang="en-US" alt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Convert moles of limiting reagent to moles of product (using mole ratio).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</a:t>
            </a:r>
            <a:r>
              <a:rPr lang="en-US" alt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Convert moles of product to grams of product.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2695F-0289-48AB-9A6A-3EE2390D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471517"/>
            <a:ext cx="764215" cy="365125"/>
          </a:xfrm>
        </p:spPr>
        <p:txBody>
          <a:bodyPr/>
          <a:lstStyle/>
          <a:p>
            <a:fld id="{7FC29F97-EE05-4338-9E80-AB958DAE3123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0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89E50-F2AD-4C88-BF44-5A489B5FD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67" y="618518"/>
            <a:ext cx="11187953" cy="557140"/>
          </a:xfrm>
        </p:spPr>
        <p:txBody>
          <a:bodyPr>
            <a:noAutofit/>
          </a:bodyPr>
          <a:lstStyle/>
          <a:p>
            <a:r>
              <a:rPr lang="en-US" altLang="en-US" sz="4000" cap="none" dirty="0">
                <a:latin typeface="Arial" panose="020B0604020202020204" pitchFamily="34" charset="0"/>
                <a:cs typeface="Arial" panose="020B0604020202020204" pitchFamily="34" charset="0"/>
              </a:rPr>
              <a:t>Summary of Limiting Reagent &amp; Percent Yield</a:t>
            </a:r>
            <a:endParaRPr lang="en-US" sz="4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66B5C3-5B20-4CC6-AC7E-90B3D5725D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71600"/>
            <a:ext cx="10363826" cy="486788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2400" u="sng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Calculating Theoretical Yield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en-US" alt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Convert quantity given in the problem to moles of given.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en-US" alt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Convert the moles of given to moles of product.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en-US" sz="24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r>
              <a:rPr lang="en-US" alt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Convert moles of product to grams of product.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2400" u="sng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Calculating Percent Yield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en-US" alt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Determine the theoretical yield.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en-US" alt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Divide the actual yield by the theoretical yield.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r>
              <a:rPr lang="en-US" alt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Multiply the quotient by 100.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2695F-0289-48AB-9A6A-3EE2390D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471517"/>
            <a:ext cx="764215" cy="365125"/>
          </a:xfrm>
        </p:spPr>
        <p:txBody>
          <a:bodyPr/>
          <a:lstStyle/>
          <a:p>
            <a:fld id="{7FC29F97-EE05-4338-9E80-AB958DAE3123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50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89E50-F2AD-4C88-BF44-5A489B5FD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57140"/>
          </a:xfrm>
        </p:spPr>
        <p:txBody>
          <a:bodyPr>
            <a:noAutofit/>
          </a:bodyPr>
          <a:lstStyle/>
          <a:p>
            <a:r>
              <a:rPr lang="en-US" altLang="en-US" sz="4000" b="1" cap="none" dirty="0">
                <a:latin typeface="Arial" panose="020B0604020202020204" pitchFamily="34" charset="0"/>
                <a:ea typeface="ヒラギノ角ゴ Pro W3" pitchFamily="28" charset="-128"/>
                <a:cs typeface="Arial" panose="020B0604020202020204" pitchFamily="34" charset="0"/>
              </a:rPr>
              <a:t>Limiting and Excess Reagents</a:t>
            </a:r>
            <a:endParaRPr lang="en-US" sz="4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66B5C3-5B20-4CC6-AC7E-90B3D5725D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74800"/>
            <a:ext cx="10363826" cy="4664682"/>
          </a:xfrm>
        </p:spPr>
        <p:txBody>
          <a:bodyPr/>
          <a:lstStyle/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To make tacos, you need enough meat, cheese, lettuce, tomatoes, sour cream, salsa, and seasonings.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If you have only 2 taco shells, the quantity of taco shells will limit the number of tacos you can make.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Thus, the taco shells are the limiting ingredient.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2695F-0289-48AB-9A6A-3EE2390D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471517"/>
            <a:ext cx="764215" cy="365125"/>
          </a:xfrm>
        </p:spPr>
        <p:txBody>
          <a:bodyPr/>
          <a:lstStyle/>
          <a:p>
            <a:fld id="{7FC29F97-EE05-4338-9E80-AB958DAE3123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1029" descr="370c">
            <a:extLst>
              <a:ext uri="{FF2B5EF4-FFF2-40B4-BE49-F238E27FC236}">
                <a16:creationId xmlns:a16="http://schemas.microsoft.com/office/drawing/2014/main" id="{EBBDC0C6-902E-4F23-9566-B726EBA93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1" b="23415"/>
          <a:stretch>
            <a:fillRect/>
          </a:stretch>
        </p:blipFill>
        <p:spPr bwMode="auto">
          <a:xfrm>
            <a:off x="3476312" y="4130675"/>
            <a:ext cx="52387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16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89E50-F2AD-4C88-BF44-5A489B5FD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57140"/>
          </a:xfrm>
        </p:spPr>
        <p:txBody>
          <a:bodyPr>
            <a:noAutofit/>
          </a:bodyPr>
          <a:lstStyle/>
          <a:p>
            <a:r>
              <a:rPr lang="en-US" altLang="en-US" sz="4000" b="1" cap="none" dirty="0">
                <a:latin typeface="Arial" panose="020B0604020202020204" pitchFamily="34" charset="0"/>
                <a:ea typeface="ヒラギノ角ゴ Pro W3" pitchFamily="28" charset="-128"/>
                <a:cs typeface="Arial" panose="020B0604020202020204" pitchFamily="34" charset="0"/>
              </a:rPr>
              <a:t>Limiting and Excess Reagents</a:t>
            </a:r>
            <a:endParaRPr lang="en-US" sz="4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66B5C3-5B20-4CC6-AC7E-90B3D5725DF2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913774" y="1574800"/>
            <a:ext cx="10363826" cy="4664682"/>
          </a:xfrm>
        </p:spPr>
        <p:txBody>
          <a:bodyPr/>
          <a:lstStyle/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In a chemical reaction, an insufficient quantity of any of the reactants will limit the amount of product that forms.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A balanced chemical equation is a chemist’s recipe.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2695F-0289-48AB-9A6A-3EE2390D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471517"/>
            <a:ext cx="764215" cy="365125"/>
          </a:xfrm>
        </p:spPr>
        <p:txBody>
          <a:bodyPr/>
          <a:lstStyle/>
          <a:p>
            <a:fld id="{7FC29F97-EE05-4338-9E80-AB958DAE3123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6" name="Group 95">
            <a:extLst>
              <a:ext uri="{FF2B5EF4-FFF2-40B4-BE49-F238E27FC236}">
                <a16:creationId xmlns:a16="http://schemas.microsoft.com/office/drawing/2014/main" id="{B0E67933-FF27-4FF5-8A27-9BB354F750F3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36451737"/>
              </p:ext>
            </p:extLst>
          </p:nvPr>
        </p:nvGraphicFramePr>
        <p:xfrm>
          <a:off x="913774" y="3429001"/>
          <a:ext cx="10363826" cy="2260599"/>
        </p:xfrm>
        <a:graphic>
          <a:graphicData uri="http://schemas.openxmlformats.org/drawingml/2006/table">
            <a:tbl>
              <a:tblPr/>
              <a:tblGrid>
                <a:gridCol w="264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337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2221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A3573F"/>
                          </a:solidFill>
                          <a:latin typeface="Arial" charset="0"/>
                          <a:ea typeface="ＭＳ Ｐゴシック" pitchFamily="28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Chemical Equations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8B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1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A3573F"/>
                          </a:solidFill>
                          <a:latin typeface="Arial" charset="0"/>
                          <a:ea typeface="ＭＳ Ｐゴシック" pitchFamily="28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marT="45700" marB="45700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A3573F"/>
                          </a:solidFill>
                          <a:latin typeface="Arial" charset="0"/>
                          <a:ea typeface="ＭＳ Ｐゴシック" pitchFamily="28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N</a:t>
                      </a:r>
                      <a:r>
                        <a:rPr kumimoji="0" lang="en-US" alt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2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(</a:t>
                      </a: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g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)</a:t>
                      </a:r>
                    </a:p>
                  </a:txBody>
                  <a:tcPr marT="45700" marB="457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A3573F"/>
                          </a:solidFill>
                          <a:latin typeface="Arial" charset="0"/>
                          <a:ea typeface="ＭＳ Ｐゴシック" pitchFamily="28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+</a:t>
                      </a:r>
                    </a:p>
                  </a:txBody>
                  <a:tcPr marT="45700" marB="457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A3573F"/>
                          </a:solidFill>
                          <a:latin typeface="Arial" charset="0"/>
                          <a:ea typeface="ＭＳ Ｐゴシック" pitchFamily="28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3H</a:t>
                      </a:r>
                      <a:r>
                        <a:rPr kumimoji="0" lang="en-US" alt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2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(</a:t>
                      </a:r>
                      <a:r>
                        <a:rPr kumimoji="0" lang="en-US" alt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g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)</a:t>
                      </a:r>
                    </a:p>
                  </a:txBody>
                  <a:tcPr marT="45700" marB="457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A3573F"/>
                          </a:solidFill>
                          <a:latin typeface="Arial" charset="0"/>
                          <a:ea typeface="ＭＳ Ｐゴシック" pitchFamily="28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marT="45700" marB="457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A3573F"/>
                          </a:solidFill>
                          <a:latin typeface="Arial" charset="0"/>
                          <a:ea typeface="ＭＳ Ｐゴシック" pitchFamily="28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2NH</a:t>
                      </a:r>
                      <a:r>
                        <a:rPr kumimoji="0" lang="en-US" alt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3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(</a:t>
                      </a:r>
                      <a:r>
                        <a:rPr kumimoji="0" lang="en-US" alt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g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)</a:t>
                      </a:r>
                    </a:p>
                  </a:txBody>
                  <a:tcPr marT="45700" marB="45700" horzOverflow="overflow">
                    <a:lnL>
                      <a:noFill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1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A3573F"/>
                          </a:solidFill>
                          <a:latin typeface="Arial" charset="0"/>
                          <a:ea typeface="ＭＳ Ｐゴシック" pitchFamily="28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“Microscopic recipe”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A3573F"/>
                          </a:solidFill>
                          <a:latin typeface="Arial" charset="0"/>
                          <a:ea typeface="ＭＳ Ｐゴシック" pitchFamily="28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1 molecule N</a:t>
                      </a:r>
                      <a:r>
                        <a:rPr kumimoji="0" lang="en-US" alt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2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marT="45700" marB="457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A3573F"/>
                          </a:solidFill>
                          <a:latin typeface="Arial" charset="0"/>
                          <a:ea typeface="ＭＳ Ｐゴシック" pitchFamily="28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+</a:t>
                      </a:r>
                    </a:p>
                  </a:txBody>
                  <a:tcPr marT="45700" marB="457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A3573F"/>
                          </a:solidFill>
                          <a:latin typeface="Arial" charset="0"/>
                          <a:ea typeface="ＭＳ Ｐゴシック" pitchFamily="28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3 molecules H</a:t>
                      </a:r>
                      <a:r>
                        <a:rPr kumimoji="0" lang="en-US" alt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2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marT="45700" marB="457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A3573F"/>
                          </a:solidFill>
                          <a:latin typeface="Arial" charset="0"/>
                          <a:ea typeface="ＭＳ Ｐゴシック" pitchFamily="28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marT="45700" marB="457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A3573F"/>
                          </a:solidFill>
                          <a:latin typeface="Arial" charset="0"/>
                          <a:ea typeface="ＭＳ Ｐゴシック" pitchFamily="28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2 molecules NH</a:t>
                      </a:r>
                      <a:r>
                        <a:rPr kumimoji="0" lang="en-US" alt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3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marT="45700" marB="45700" horzOverflow="overflow">
                    <a:lnL>
                      <a:noFill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0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A3573F"/>
                          </a:solidFill>
                          <a:latin typeface="Arial" charset="0"/>
                          <a:ea typeface="ＭＳ Ｐゴシック" pitchFamily="28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“Macroscopic recipe”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A3573F"/>
                          </a:solidFill>
                          <a:latin typeface="Arial" charset="0"/>
                          <a:ea typeface="ＭＳ Ｐゴシック" pitchFamily="28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1 mol N</a:t>
                      </a:r>
                      <a:r>
                        <a:rPr kumimoji="0" lang="en-US" alt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2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marT="45700" marB="457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A3573F"/>
                          </a:solidFill>
                          <a:latin typeface="Arial" charset="0"/>
                          <a:ea typeface="ＭＳ Ｐゴシック" pitchFamily="28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+</a:t>
                      </a:r>
                    </a:p>
                  </a:txBody>
                  <a:tcPr marT="45700" marB="457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A3573F"/>
                          </a:solidFill>
                          <a:latin typeface="Arial" charset="0"/>
                          <a:ea typeface="ＭＳ Ｐゴシック" pitchFamily="28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3 mol H</a:t>
                      </a:r>
                      <a:r>
                        <a:rPr kumimoji="0" lang="en-US" alt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2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marT="45700" marB="457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A3573F"/>
                          </a:solidFill>
                          <a:latin typeface="Arial" charset="0"/>
                          <a:ea typeface="ＭＳ Ｐゴシック" pitchFamily="28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marT="45700" marB="457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A3573F"/>
                          </a:solidFill>
                          <a:latin typeface="Arial" charset="0"/>
                          <a:ea typeface="ＭＳ Ｐゴシック" pitchFamily="28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2 mol NH</a:t>
                      </a:r>
                      <a:r>
                        <a:rPr kumimoji="0" lang="en-US" alt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3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marT="45700" marB="45700" horzOverflow="overflow">
                    <a:lnL>
                      <a:noFill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74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89E50-F2AD-4C88-BF44-5A489B5FD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57140"/>
          </a:xfrm>
        </p:spPr>
        <p:txBody>
          <a:bodyPr>
            <a:noAutofit/>
          </a:bodyPr>
          <a:lstStyle/>
          <a:p>
            <a:r>
              <a:rPr lang="en-US" altLang="en-US" sz="4000" b="1" cap="none" dirty="0">
                <a:latin typeface="Arial" panose="020B0604020202020204" pitchFamily="34" charset="0"/>
                <a:ea typeface="ヒラギノ角ゴ Pro W3" pitchFamily="28" charset="-128"/>
                <a:cs typeface="Arial" panose="020B0604020202020204" pitchFamily="34" charset="0"/>
              </a:rPr>
              <a:t>Limiting and Excess Reagents</a:t>
            </a:r>
            <a:endParaRPr lang="en-US" sz="4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66B5C3-5B20-4CC6-AC7E-90B3D5725D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74800"/>
            <a:ext cx="10363826" cy="4664682"/>
          </a:xfrm>
        </p:spPr>
        <p:txBody>
          <a:bodyPr/>
          <a:lstStyle/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What would happen if two molecules (moles) of N</a:t>
            </a:r>
            <a:r>
              <a:rPr lang="en-US" alt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reacted with three molecules (moles) of H</a:t>
            </a:r>
            <a:r>
              <a:rPr lang="en-US" alt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endParaRPr lang="en-US" alt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endParaRPr lang="en-US" alt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endParaRPr lang="en-US" alt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endParaRPr lang="en-US" alt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2695F-0289-48AB-9A6A-3EE2390D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471517"/>
            <a:ext cx="764215" cy="365125"/>
          </a:xfrm>
        </p:spPr>
        <p:txBody>
          <a:bodyPr/>
          <a:lstStyle/>
          <a:p>
            <a:fld id="{7FC29F97-EE05-4338-9E80-AB958DAE312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6" name="Group 63">
            <a:extLst>
              <a:ext uri="{FF2B5EF4-FFF2-40B4-BE49-F238E27FC236}">
                <a16:creationId xmlns:a16="http://schemas.microsoft.com/office/drawing/2014/main" id="{C68FDFBD-B2B8-4328-B678-B022ACB23D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779223"/>
              </p:ext>
            </p:extLst>
          </p:nvPr>
        </p:nvGraphicFramePr>
        <p:xfrm>
          <a:off x="1981200" y="2685256"/>
          <a:ext cx="7772400" cy="1594644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9448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A3573F"/>
                          </a:solidFill>
                          <a:latin typeface="Arial" charset="0"/>
                          <a:ea typeface="ＭＳ Ｐゴシック" pitchFamily="28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Experimental Conditions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8B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4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A3573F"/>
                          </a:solidFill>
                          <a:latin typeface="Arial" charset="0"/>
                          <a:ea typeface="ＭＳ Ｐゴシック" pitchFamily="28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A3573F"/>
                          </a:solidFill>
                          <a:latin typeface="Arial" charset="0"/>
                          <a:ea typeface="ＭＳ Ｐゴシック" pitchFamily="28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Reactants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A3573F"/>
                          </a:solidFill>
                          <a:latin typeface="Arial" charset="0"/>
                          <a:ea typeface="ＭＳ Ｐゴシック" pitchFamily="28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Products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57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A3573F"/>
                          </a:solidFill>
                          <a:latin typeface="Arial" charset="0"/>
                          <a:ea typeface="ＭＳ Ｐゴシック" pitchFamily="28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Before reaction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A3573F"/>
                          </a:solidFill>
                          <a:latin typeface="Arial" charset="0"/>
                          <a:ea typeface="ＭＳ Ｐゴシック" pitchFamily="28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    2 molecules N</a:t>
                      </a:r>
                      <a:r>
                        <a:rPr kumimoji="0" lang="en-US" altLang="en-U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2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                3 molecules H</a:t>
                      </a:r>
                      <a:r>
                        <a:rPr kumimoji="0" lang="en-US" altLang="en-U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2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A3573F"/>
                          </a:solidFill>
                          <a:latin typeface="Arial" charset="0"/>
                          <a:ea typeface="ＭＳ Ｐゴシック" pitchFamily="28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0 molecules NH</a:t>
                      </a:r>
                      <a:r>
                        <a:rPr kumimoji="0" lang="en-US" altLang="en-U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3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59" descr="371a_3">
            <a:extLst>
              <a:ext uri="{FF2B5EF4-FFF2-40B4-BE49-F238E27FC236}">
                <a16:creationId xmlns:a16="http://schemas.microsoft.com/office/drawing/2014/main" id="{E456BFA9-C013-4EE7-AA35-34AEC04E1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429000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9" descr="371a_3">
            <a:extLst>
              <a:ext uri="{FF2B5EF4-FFF2-40B4-BE49-F238E27FC236}">
                <a16:creationId xmlns:a16="http://schemas.microsoft.com/office/drawing/2014/main" id="{58EFE95F-6995-46E6-949C-E85DC39F3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29000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1" descr="359a_2">
            <a:extLst>
              <a:ext uri="{FF2B5EF4-FFF2-40B4-BE49-F238E27FC236}">
                <a16:creationId xmlns:a16="http://schemas.microsoft.com/office/drawing/2014/main" id="{E40542E4-FF71-4223-942C-AF932021B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726" y="3429000"/>
            <a:ext cx="18192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299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89E50-F2AD-4C88-BF44-5A489B5FD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57140"/>
          </a:xfrm>
        </p:spPr>
        <p:txBody>
          <a:bodyPr>
            <a:noAutofit/>
          </a:bodyPr>
          <a:lstStyle/>
          <a:p>
            <a:r>
              <a:rPr lang="en-US" altLang="en-US" sz="4000" b="1" cap="none" dirty="0">
                <a:latin typeface="Arial" panose="020B0604020202020204" pitchFamily="34" charset="0"/>
                <a:ea typeface="ヒラギノ角ゴ Pro W3" pitchFamily="28" charset="-128"/>
                <a:cs typeface="Arial" panose="020B0604020202020204" pitchFamily="34" charset="0"/>
              </a:rPr>
              <a:t>Limiting and Excess Reagents</a:t>
            </a:r>
            <a:endParaRPr lang="en-US" sz="4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66B5C3-5B20-4CC6-AC7E-90B3D5725D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175658"/>
            <a:ext cx="10363826" cy="5063824"/>
          </a:xfrm>
        </p:spPr>
        <p:txBody>
          <a:bodyPr/>
          <a:lstStyle/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Before the reaction takes place, N</a:t>
            </a:r>
            <a:r>
              <a:rPr lang="en-US" alt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and H</a:t>
            </a:r>
            <a:r>
              <a:rPr lang="en-US" alt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are present in a 2:3 molecule (or mole) ratio.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alt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alt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alt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alt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As the reaction takes place, 1 molecule (or mole) of N</a:t>
            </a:r>
            <a:r>
              <a:rPr lang="en-US" alt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reacts with 3 molecules (or moles) of H</a:t>
            </a:r>
            <a:r>
              <a:rPr lang="en-US" alt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to produce 2 molecules (or moles) of NH</a:t>
            </a:r>
            <a:r>
              <a:rPr lang="en-US" alt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2695F-0289-48AB-9A6A-3EE2390D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471517"/>
            <a:ext cx="764215" cy="365125"/>
          </a:xfrm>
        </p:spPr>
        <p:txBody>
          <a:bodyPr/>
          <a:lstStyle/>
          <a:p>
            <a:fld id="{7FC29F97-EE05-4338-9E80-AB958DAE312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6" name="Group 69">
            <a:extLst>
              <a:ext uri="{FF2B5EF4-FFF2-40B4-BE49-F238E27FC236}">
                <a16:creationId xmlns:a16="http://schemas.microsoft.com/office/drawing/2014/main" id="{58E58945-C255-4057-899B-703DE5BD04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404353"/>
              </p:ext>
            </p:extLst>
          </p:nvPr>
        </p:nvGraphicFramePr>
        <p:xfrm>
          <a:off x="2209487" y="2149475"/>
          <a:ext cx="7772400" cy="230505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391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A3573F"/>
                          </a:solidFill>
                          <a:latin typeface="Arial" charset="0"/>
                          <a:ea typeface="ＭＳ Ｐゴシック" pitchFamily="28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Experimental Conditions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8B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A3573F"/>
                          </a:solidFill>
                          <a:latin typeface="Arial" charset="0"/>
                          <a:ea typeface="ＭＳ Ｐゴシック" pitchFamily="28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marT="45735" marB="45735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A3573F"/>
                          </a:solidFill>
                          <a:latin typeface="Arial" charset="0"/>
                          <a:ea typeface="ＭＳ Ｐゴシック" pitchFamily="28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Reactants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A3573F"/>
                          </a:solidFill>
                          <a:latin typeface="Arial" charset="0"/>
                          <a:ea typeface="ＭＳ Ｐゴシック" pitchFamily="28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Products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71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A3573F"/>
                          </a:solidFill>
                          <a:latin typeface="Arial" charset="0"/>
                          <a:ea typeface="ＭＳ Ｐゴシック" pitchFamily="28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Before reaction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marT="45735" marB="45735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A3573F"/>
                          </a:solidFill>
                          <a:latin typeface="Arial" charset="0"/>
                          <a:ea typeface="ＭＳ Ｐゴシック" pitchFamily="28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    2 molecules N</a:t>
                      </a:r>
                      <a:r>
                        <a:rPr kumimoji="0" lang="en-US" altLang="en-U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2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                3 molecules H</a:t>
                      </a:r>
                      <a:r>
                        <a:rPr kumimoji="0" lang="en-US" altLang="en-U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2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A3573F"/>
                          </a:solidFill>
                          <a:latin typeface="Arial" charset="0"/>
                          <a:ea typeface="ＭＳ Ｐゴシック" pitchFamily="28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0 molecules NH</a:t>
                      </a:r>
                      <a:r>
                        <a:rPr kumimoji="0" lang="en-US" altLang="en-U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3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71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A3573F"/>
                          </a:solidFill>
                          <a:latin typeface="Arial" charset="0"/>
                          <a:ea typeface="ＭＳ Ｐゴシック" pitchFamily="28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After reaction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marT="45735" marB="45735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A3573F"/>
                          </a:solidFill>
                          <a:latin typeface="Arial" charset="0"/>
                          <a:ea typeface="ＭＳ Ｐゴシック" pitchFamily="28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    1 molecule N</a:t>
                      </a:r>
                      <a:r>
                        <a:rPr kumimoji="0" lang="en-US" altLang="en-U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2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                  0 molecules H</a:t>
                      </a:r>
                      <a:r>
                        <a:rPr kumimoji="0" lang="en-US" altLang="en-U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2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A3573F"/>
                          </a:solidFill>
                          <a:latin typeface="Arial" charset="0"/>
                          <a:ea typeface="ＭＳ Ｐゴシック" pitchFamily="28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2 molecules NH</a:t>
                      </a:r>
                      <a:r>
                        <a:rPr kumimoji="0" lang="en-US" altLang="en-U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3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" name="Group 89">
            <a:extLst>
              <a:ext uri="{FF2B5EF4-FFF2-40B4-BE49-F238E27FC236}">
                <a16:creationId xmlns:a16="http://schemas.microsoft.com/office/drawing/2014/main" id="{2424C63A-3987-45F6-B80C-E6E9324E6652}"/>
              </a:ext>
            </a:extLst>
          </p:cNvPr>
          <p:cNvGrpSpPr>
            <a:grpSpLocks/>
          </p:cNvGrpSpPr>
          <p:nvPr/>
        </p:nvGrpSpPr>
        <p:grpSpPr bwMode="auto">
          <a:xfrm>
            <a:off x="3721100" y="2832100"/>
            <a:ext cx="5657850" cy="1392238"/>
            <a:chOff x="1440" y="3264"/>
            <a:chExt cx="3564" cy="877"/>
          </a:xfrm>
        </p:grpSpPr>
        <p:pic>
          <p:nvPicPr>
            <p:cNvPr id="8" name="Picture 90" descr="371a_4">
              <a:extLst>
                <a:ext uri="{FF2B5EF4-FFF2-40B4-BE49-F238E27FC236}">
                  <a16:creationId xmlns:a16="http://schemas.microsoft.com/office/drawing/2014/main" id="{57773EB4-32B5-4E26-9246-82FDD2A3FA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3792"/>
              <a:ext cx="876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1" descr="371a_3">
              <a:extLst>
                <a:ext uri="{FF2B5EF4-FFF2-40B4-BE49-F238E27FC236}">
                  <a16:creationId xmlns:a16="http://schemas.microsoft.com/office/drawing/2014/main" id="{3DFDBCA1-82DB-412A-8B81-25DC3B1AA6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3792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2" descr="371a_3">
              <a:extLst>
                <a:ext uri="{FF2B5EF4-FFF2-40B4-BE49-F238E27FC236}">
                  <a16:creationId xmlns:a16="http://schemas.microsoft.com/office/drawing/2014/main" id="{B5961A61-3F4C-4E8E-9CC2-9AA239A2C7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3264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3" descr="371a_3">
              <a:extLst>
                <a:ext uri="{FF2B5EF4-FFF2-40B4-BE49-F238E27FC236}">
                  <a16:creationId xmlns:a16="http://schemas.microsoft.com/office/drawing/2014/main" id="{44AB0CE8-AA87-43E7-BE3A-594A2EED48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3264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94" descr="359a_2">
              <a:extLst>
                <a:ext uri="{FF2B5EF4-FFF2-40B4-BE49-F238E27FC236}">
                  <a16:creationId xmlns:a16="http://schemas.microsoft.com/office/drawing/2014/main" id="{F4F0ADF6-26FB-465D-BF6F-84EA33263F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3264"/>
              <a:ext cx="1146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686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89E50-F2AD-4C88-BF44-5A489B5FD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57140"/>
          </a:xfrm>
        </p:spPr>
        <p:txBody>
          <a:bodyPr>
            <a:noAutofit/>
          </a:bodyPr>
          <a:lstStyle/>
          <a:p>
            <a:r>
              <a:rPr lang="en-US" altLang="en-US" sz="4000" b="1" cap="none" dirty="0">
                <a:latin typeface="Arial" panose="020B0604020202020204" pitchFamily="34" charset="0"/>
                <a:ea typeface="ヒラギノ角ゴ Pro W3" pitchFamily="28" charset="-128"/>
                <a:cs typeface="Arial" panose="020B0604020202020204" pitchFamily="34" charset="0"/>
              </a:rPr>
              <a:t>Limiting and Excess Reagents</a:t>
            </a:r>
            <a:endParaRPr lang="en-US" sz="4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66B5C3-5B20-4CC6-AC7E-90B3D5725D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175658"/>
            <a:ext cx="10363826" cy="5063824"/>
          </a:xfrm>
        </p:spPr>
        <p:txBody>
          <a:bodyPr>
            <a:normAutofit/>
          </a:bodyPr>
          <a:lstStyle/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3300" cap="none" dirty="0">
                <a:latin typeface="Arial" panose="020B0604020202020204" pitchFamily="34" charset="0"/>
                <a:cs typeface="Arial" panose="020B0604020202020204" pitchFamily="34" charset="0"/>
              </a:rPr>
              <a:t>All the H</a:t>
            </a:r>
            <a:r>
              <a:rPr lang="en-US" altLang="en-US" sz="33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3300" cap="none" dirty="0">
                <a:latin typeface="Arial" panose="020B0604020202020204" pitchFamily="34" charset="0"/>
                <a:cs typeface="Arial" panose="020B0604020202020204" pitchFamily="34" charset="0"/>
              </a:rPr>
              <a:t> has now been used up, and the reaction stops.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endParaRPr lang="en-US" altLang="en-US" sz="33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endParaRPr lang="en-US" altLang="en-US" sz="33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endParaRPr lang="en-US" altLang="en-US" sz="33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3300" cap="none" dirty="0">
                <a:latin typeface="Arial" panose="020B0604020202020204" pitchFamily="34" charset="0"/>
                <a:cs typeface="Arial" panose="020B0604020202020204" pitchFamily="34" charset="0"/>
              </a:rPr>
              <a:t>One molecule (or mole) of unreacted N</a:t>
            </a:r>
            <a:r>
              <a:rPr lang="en-US" altLang="en-US" sz="33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3300" cap="none" dirty="0">
                <a:latin typeface="Arial" panose="020B0604020202020204" pitchFamily="34" charset="0"/>
                <a:cs typeface="Arial" panose="020B0604020202020204" pitchFamily="34" charset="0"/>
              </a:rPr>
              <a:t> is left in addition to the two molecules (or moles) of NH</a:t>
            </a:r>
            <a:r>
              <a:rPr lang="en-US" altLang="en-US" sz="33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3300" cap="none" dirty="0">
                <a:latin typeface="Arial" panose="020B0604020202020204" pitchFamily="34" charset="0"/>
                <a:cs typeface="Arial" panose="020B0604020202020204" pitchFamily="34" charset="0"/>
              </a:rPr>
              <a:t> that have been produced by the reaction.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2695F-0289-48AB-9A6A-3EE2390D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471517"/>
            <a:ext cx="764215" cy="365125"/>
          </a:xfrm>
        </p:spPr>
        <p:txBody>
          <a:bodyPr/>
          <a:lstStyle/>
          <a:p>
            <a:fld id="{7FC29F97-EE05-4338-9E80-AB958DAE312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6" name="Group 69">
            <a:extLst>
              <a:ext uri="{FF2B5EF4-FFF2-40B4-BE49-F238E27FC236}">
                <a16:creationId xmlns:a16="http://schemas.microsoft.com/office/drawing/2014/main" id="{58E58945-C255-4057-899B-703DE5BD04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329867"/>
              </p:ext>
            </p:extLst>
          </p:nvPr>
        </p:nvGraphicFramePr>
        <p:xfrm>
          <a:off x="2813050" y="1939131"/>
          <a:ext cx="7772400" cy="230505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391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A3573F"/>
                          </a:solidFill>
                          <a:latin typeface="Arial" charset="0"/>
                          <a:ea typeface="ＭＳ Ｐゴシック" pitchFamily="28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Experimental Conditions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8B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A3573F"/>
                          </a:solidFill>
                          <a:latin typeface="Arial" charset="0"/>
                          <a:ea typeface="ＭＳ Ｐゴシック" pitchFamily="28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marT="45735" marB="45735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A3573F"/>
                          </a:solidFill>
                          <a:latin typeface="Arial" charset="0"/>
                          <a:ea typeface="ＭＳ Ｐゴシック" pitchFamily="28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Reactants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A3573F"/>
                          </a:solidFill>
                          <a:latin typeface="Arial" charset="0"/>
                          <a:ea typeface="ＭＳ Ｐゴシック" pitchFamily="28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Products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71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A3573F"/>
                          </a:solidFill>
                          <a:latin typeface="Arial" charset="0"/>
                          <a:ea typeface="ＭＳ Ｐゴシック" pitchFamily="28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Before reaction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marT="45735" marB="45735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A3573F"/>
                          </a:solidFill>
                          <a:latin typeface="Arial" charset="0"/>
                          <a:ea typeface="ＭＳ Ｐゴシック" pitchFamily="28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    2 molecules N</a:t>
                      </a:r>
                      <a:r>
                        <a:rPr kumimoji="0" lang="en-US" altLang="en-U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2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                3 molecules H</a:t>
                      </a:r>
                      <a:r>
                        <a:rPr kumimoji="0" lang="en-US" altLang="en-U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2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A3573F"/>
                          </a:solidFill>
                          <a:latin typeface="Arial" charset="0"/>
                          <a:ea typeface="ＭＳ Ｐゴシック" pitchFamily="28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0 molecules NH</a:t>
                      </a:r>
                      <a:r>
                        <a:rPr kumimoji="0" lang="en-US" altLang="en-U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3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71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A3573F"/>
                          </a:solidFill>
                          <a:latin typeface="Arial" charset="0"/>
                          <a:ea typeface="ＭＳ Ｐゴシック" pitchFamily="28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After reaction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marT="45735" marB="45735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A3573F"/>
                          </a:solidFill>
                          <a:latin typeface="Arial" charset="0"/>
                          <a:ea typeface="ＭＳ Ｐゴシック" pitchFamily="28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    1 molecule N</a:t>
                      </a:r>
                      <a:r>
                        <a:rPr kumimoji="0" lang="en-US" altLang="en-U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2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                  0 molecules H</a:t>
                      </a:r>
                      <a:r>
                        <a:rPr kumimoji="0" lang="en-US" altLang="en-U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2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 b="1">
                          <a:solidFill>
                            <a:srgbClr val="A3573F"/>
                          </a:solidFill>
                          <a:latin typeface="Arial" charset="0"/>
                          <a:ea typeface="ＭＳ Ｐゴシック" pitchFamily="28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2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2 molecules NH</a:t>
                      </a:r>
                      <a:r>
                        <a:rPr kumimoji="0" lang="en-US" altLang="en-U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28" charset="-128"/>
                        </a:rPr>
                        <a:t>3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28" charset="-128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" name="Group 89">
            <a:extLst>
              <a:ext uri="{FF2B5EF4-FFF2-40B4-BE49-F238E27FC236}">
                <a16:creationId xmlns:a16="http://schemas.microsoft.com/office/drawing/2014/main" id="{2424C63A-3987-45F6-B80C-E6E9324E6652}"/>
              </a:ext>
            </a:extLst>
          </p:cNvPr>
          <p:cNvGrpSpPr>
            <a:grpSpLocks/>
          </p:cNvGrpSpPr>
          <p:nvPr/>
        </p:nvGrpSpPr>
        <p:grpSpPr bwMode="auto">
          <a:xfrm>
            <a:off x="4305300" y="2603500"/>
            <a:ext cx="5657850" cy="1392238"/>
            <a:chOff x="1440" y="3264"/>
            <a:chExt cx="3564" cy="877"/>
          </a:xfrm>
        </p:grpSpPr>
        <p:pic>
          <p:nvPicPr>
            <p:cNvPr id="8" name="Picture 90" descr="371a_4">
              <a:extLst>
                <a:ext uri="{FF2B5EF4-FFF2-40B4-BE49-F238E27FC236}">
                  <a16:creationId xmlns:a16="http://schemas.microsoft.com/office/drawing/2014/main" id="{57773EB4-32B5-4E26-9246-82FDD2A3FA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3792"/>
              <a:ext cx="876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1" descr="371a_3">
              <a:extLst>
                <a:ext uri="{FF2B5EF4-FFF2-40B4-BE49-F238E27FC236}">
                  <a16:creationId xmlns:a16="http://schemas.microsoft.com/office/drawing/2014/main" id="{3DFDBCA1-82DB-412A-8B81-25DC3B1AA6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3792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2" descr="371a_3">
              <a:extLst>
                <a:ext uri="{FF2B5EF4-FFF2-40B4-BE49-F238E27FC236}">
                  <a16:creationId xmlns:a16="http://schemas.microsoft.com/office/drawing/2014/main" id="{B5961A61-3F4C-4E8E-9CC2-9AA239A2C7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3264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3" descr="371a_3">
              <a:extLst>
                <a:ext uri="{FF2B5EF4-FFF2-40B4-BE49-F238E27FC236}">
                  <a16:creationId xmlns:a16="http://schemas.microsoft.com/office/drawing/2014/main" id="{44AB0CE8-AA87-43E7-BE3A-594A2EED48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3264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94" descr="359a_2">
              <a:extLst>
                <a:ext uri="{FF2B5EF4-FFF2-40B4-BE49-F238E27FC236}">
                  <a16:creationId xmlns:a16="http://schemas.microsoft.com/office/drawing/2014/main" id="{F4F0ADF6-26FB-465D-BF6F-84EA33263F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3264"/>
              <a:ext cx="1146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634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89E50-F2AD-4C88-BF44-5A489B5FD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57140"/>
          </a:xfrm>
        </p:spPr>
        <p:txBody>
          <a:bodyPr>
            <a:noAutofit/>
          </a:bodyPr>
          <a:lstStyle/>
          <a:p>
            <a:r>
              <a:rPr lang="en-US" altLang="en-US" sz="4000" b="1" cap="none" dirty="0">
                <a:latin typeface="Arial" panose="020B0604020202020204" pitchFamily="34" charset="0"/>
                <a:ea typeface="ヒラギノ角ゴ Pro W3" pitchFamily="28" charset="-128"/>
                <a:cs typeface="Arial" panose="020B0604020202020204" pitchFamily="34" charset="0"/>
              </a:rPr>
              <a:t>Limiting and Excess Reagents</a:t>
            </a:r>
            <a:endParaRPr lang="en-US" sz="4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66B5C3-5B20-4CC6-AC7E-90B3D5725D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74800"/>
            <a:ext cx="10363826" cy="4664682"/>
          </a:xfrm>
        </p:spPr>
        <p:txBody>
          <a:bodyPr>
            <a:normAutofit/>
          </a:bodyPr>
          <a:lstStyle/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In this reaction, only the hydrogen is completely used up.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24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is the </a:t>
            </a:r>
            <a:r>
              <a:rPr lang="en-US" altLang="en-US" sz="2400" b="1" u="sng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limiting reagent</a:t>
            </a:r>
            <a:r>
              <a:rPr lang="en-US" alt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, or the reactant that determines the amount of product that can be formed by this reaction.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A limited quantity of </a:t>
            </a:r>
            <a:r>
              <a:rPr lang="en-US" altLang="en-US" sz="2400" b="1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of the reactants</a:t>
            </a:r>
            <a:r>
              <a:rPr lang="en-US" alt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that are needed to make a product will limit the amount of product that forms.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400" b="1" u="sng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limiting reagent</a:t>
            </a:r>
            <a:r>
              <a:rPr lang="en-US" altLang="en-US" sz="2400" b="1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any reactant that is used up first in a chemical reaction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400" b="1" u="sng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excess reagent</a:t>
            </a:r>
            <a:r>
              <a:rPr lang="en-US" altLang="en-US" sz="2400" b="1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any reactant that remains after the limiting reagent is used up in a chemical reaction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endParaRPr lang="en-US" alt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2695F-0289-48AB-9A6A-3EE2390D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471517"/>
            <a:ext cx="764215" cy="365125"/>
          </a:xfrm>
        </p:spPr>
        <p:txBody>
          <a:bodyPr/>
          <a:lstStyle/>
          <a:p>
            <a:fld id="{7FC29F97-EE05-4338-9E80-AB958DAE312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73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2016</TotalTime>
  <Words>2301</Words>
  <Application>Microsoft Office PowerPoint</Application>
  <PresentationFormat>Widescreen</PresentationFormat>
  <Paragraphs>363</Paragraphs>
  <Slides>35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Symbol</vt:lpstr>
      <vt:lpstr>Tw Cen MT</vt:lpstr>
      <vt:lpstr>Droplet</vt:lpstr>
      <vt:lpstr>Limiting Reagent and      Percent Yield</vt:lpstr>
      <vt:lpstr>Limiting Reagent and Percent Yield</vt:lpstr>
      <vt:lpstr>Limiting Reagent and Percent Yield</vt:lpstr>
      <vt:lpstr>Limiting and Excess Reagents</vt:lpstr>
      <vt:lpstr>Limiting and Excess Reagents</vt:lpstr>
      <vt:lpstr>Limiting and Excess Reagents</vt:lpstr>
      <vt:lpstr>Limiting and Excess Reagents</vt:lpstr>
      <vt:lpstr>Limiting and Excess Reagents</vt:lpstr>
      <vt:lpstr>Limiting and Excess Reagents</vt:lpstr>
      <vt:lpstr></vt:lpstr>
      <vt:lpstr>Determining the Limiting Reagent</vt:lpstr>
      <vt:lpstr>Determining the Limiting Reagent</vt:lpstr>
      <vt:lpstr>Determining the Limiting Reagent</vt:lpstr>
      <vt:lpstr>Determining the Limiting Reagent</vt:lpstr>
      <vt:lpstr></vt:lpstr>
      <vt:lpstr>Finding the Quantity of Product from the Limiting Reagent</vt:lpstr>
      <vt:lpstr>Finding the Quantity of Product from the Limiting Reagent</vt:lpstr>
      <vt:lpstr>Finding the Quantity of Product from the Limiting Reagent</vt:lpstr>
      <vt:lpstr>Percent Yield</vt:lpstr>
      <vt:lpstr>Percent Yield</vt:lpstr>
      <vt:lpstr>Percent Yield</vt:lpstr>
      <vt:lpstr>Percent Yield</vt:lpstr>
      <vt:lpstr></vt:lpstr>
      <vt:lpstr>Calculating Theoretical Yield</vt:lpstr>
      <vt:lpstr>Calculating Theoretical Yield</vt:lpstr>
      <vt:lpstr>Calculating Theoretical Yield</vt:lpstr>
      <vt:lpstr>Calculating Percent Yield</vt:lpstr>
      <vt:lpstr>Calculating Percent Yield</vt:lpstr>
      <vt:lpstr>Calculating Percent Yield</vt:lpstr>
      <vt:lpstr></vt:lpstr>
      <vt:lpstr>Calculating Percent Yield</vt:lpstr>
      <vt:lpstr></vt:lpstr>
      <vt:lpstr></vt:lpstr>
      <vt:lpstr>Summary of Limiting Reagent &amp; Percent Yield</vt:lpstr>
      <vt:lpstr>Summary of Limiting Reagent &amp; Percent Yield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Limiting Reagent and          Percent Yield</dc:title>
  <dc:creator>Todd Peapenburg</dc:creator>
  <cp:lastModifiedBy>Todd Peapenburg</cp:lastModifiedBy>
  <cp:revision>73</cp:revision>
  <cp:lastPrinted>2019-03-07T16:52:27Z</cp:lastPrinted>
  <dcterms:created xsi:type="dcterms:W3CDTF">2019-03-04T10:18:32Z</dcterms:created>
  <dcterms:modified xsi:type="dcterms:W3CDTF">2020-03-27T04:46:59Z</dcterms:modified>
</cp:coreProperties>
</file>