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58" r:id="rId3"/>
    <p:sldId id="265" r:id="rId4"/>
    <p:sldId id="266" r:id="rId5"/>
    <p:sldId id="273" r:id="rId6"/>
    <p:sldId id="274" r:id="rId7"/>
    <p:sldId id="275" r:id="rId8"/>
    <p:sldId id="267" r:id="rId9"/>
    <p:sldId id="276"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varScale="1">
      <p:scale>
        <a:sx n="100" d="100"/>
        <a:sy n="100" d="100"/>
      </p:scale>
      <p:origin x="0" y="-23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63D342-55F1-4422-9516-A29D259E7FD8}" type="datetimeFigureOut">
              <a:rPr lang="en-US" smtClean="0"/>
              <a:t>8/16/2018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8F139E-E7F5-48A2-8B22-E4D7AAF18FF2}" type="slidenum">
              <a:rPr lang="en-US" smtClean="0"/>
              <a:t>‹#›</a:t>
            </a:fld>
            <a:endParaRPr lang="en-US"/>
          </a:p>
        </p:txBody>
      </p:sp>
    </p:spTree>
    <p:extLst>
      <p:ext uri="{BB962C8B-B14F-4D97-AF65-F5344CB8AC3E}">
        <p14:creationId xmlns:p14="http://schemas.microsoft.com/office/powerpoint/2010/main" val="3778013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0FE6A-4E92-4595-B50D-8B295C6AE381}" type="datetimeFigureOut">
              <a:rPr lang="en-US" smtClean="0"/>
              <a:t>8/16/2018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CC839B-E8FB-44E7-BB19-75882F3BABAE}" type="slidenum">
              <a:rPr lang="en-US" smtClean="0"/>
              <a:t>‹#›</a:t>
            </a:fld>
            <a:endParaRPr lang="en-US"/>
          </a:p>
        </p:txBody>
      </p:sp>
    </p:spTree>
    <p:extLst>
      <p:ext uri="{BB962C8B-B14F-4D97-AF65-F5344CB8AC3E}">
        <p14:creationId xmlns:p14="http://schemas.microsoft.com/office/powerpoint/2010/main" val="315501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A2CE4E-1E46-4525-ABE4-F0AC0C14EAD1}" type="datetime1">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377823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89E69D-1D44-4AC0-9033-9E6CF499032E}" type="datetime1">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4248163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3CE3F5-864E-4ADB-A7DC-D3C04C80D6CB}" type="datetime1">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325200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BD4D25-2C3B-4FFD-8123-2CFEC546A98C}" type="datetime1">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192822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4A28DD-55B5-4653-881E-9553AF9F19A4}" type="datetime1">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289034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1EE05C-4523-4190-B527-4AD6788CBC4F}" type="datetime1">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468668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EAEA26-BC23-4943-8E0B-AEEB4965AE69}" type="datetime1">
              <a:rPr lang="en-US" smtClean="0"/>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31286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60D158-E133-4862-8517-6279F83444FE}" type="datetime1">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8039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7FD56-0FD7-488F-8274-5117E2456F1E}" type="datetime1">
              <a:rPr lang="en-US" smtClean="0"/>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253499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551AA8-040F-4937-B16B-1C529694889C}" type="datetime1">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44399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EB9B06-7778-445F-918C-43750C21E9FC}" type="datetime1">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042F0-67C7-4058-B14C-A71F4004291F}" type="slidenum">
              <a:rPr lang="en-US" smtClean="0"/>
              <a:t>‹#›</a:t>
            </a:fld>
            <a:endParaRPr lang="en-US"/>
          </a:p>
        </p:txBody>
      </p:sp>
    </p:spTree>
    <p:extLst>
      <p:ext uri="{BB962C8B-B14F-4D97-AF65-F5344CB8AC3E}">
        <p14:creationId xmlns:p14="http://schemas.microsoft.com/office/powerpoint/2010/main" val="29234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1A35B-DBF4-4115-932B-FB1FBD504F6A}" type="datetime1">
              <a:rPr lang="en-US" smtClean="0"/>
              <a:t>8/16/2018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042F0-67C7-4058-B14C-A71F4004291F}" type="slidenum">
              <a:rPr lang="en-US" smtClean="0"/>
              <a:t>‹#›</a:t>
            </a:fld>
            <a:endParaRPr lang="en-US"/>
          </a:p>
        </p:txBody>
      </p:sp>
    </p:spTree>
    <p:extLst>
      <p:ext uri="{BB962C8B-B14F-4D97-AF65-F5344CB8AC3E}">
        <p14:creationId xmlns:p14="http://schemas.microsoft.com/office/powerpoint/2010/main" val="1789848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46125"/>
            <a:ext cx="9144000" cy="2387600"/>
          </a:xfrm>
        </p:spPr>
        <p:txBody>
          <a:bodyPr/>
          <a:lstStyle/>
          <a:p>
            <a:r>
              <a:rPr lang="en-US" dirty="0">
                <a:latin typeface="Arial Rounded MT Bold" panose="020F0704030504030204" pitchFamily="34" charset="0"/>
              </a:rPr>
              <a:t>Organizing Your Laboratory Notebook</a:t>
            </a:r>
          </a:p>
        </p:txBody>
      </p:sp>
      <p:pic>
        <p:nvPicPr>
          <p:cNvPr id="4" name="Picture 3"/>
          <p:cNvPicPr>
            <a:picLocks noChangeAspect="1"/>
          </p:cNvPicPr>
          <p:nvPr/>
        </p:nvPicPr>
        <p:blipFill rotWithShape="1">
          <a:blip r:embed="rId2"/>
          <a:srcRect t="4715" r="59039" b="44839"/>
          <a:stretch/>
        </p:blipFill>
        <p:spPr>
          <a:xfrm>
            <a:off x="8954503" y="1071562"/>
            <a:ext cx="2798343" cy="2428875"/>
          </a:xfrm>
          <a:prstGeom prst="rect">
            <a:avLst/>
          </a:prstGeom>
        </p:spPr>
      </p:pic>
      <p:pic>
        <p:nvPicPr>
          <p:cNvPr id="5" name="Picture 4"/>
          <p:cNvPicPr>
            <a:picLocks noChangeAspect="1"/>
          </p:cNvPicPr>
          <p:nvPr/>
        </p:nvPicPr>
        <p:blipFill>
          <a:blip r:embed="rId3"/>
          <a:stretch>
            <a:fillRect/>
          </a:stretch>
        </p:blipFill>
        <p:spPr>
          <a:xfrm>
            <a:off x="5906503" y="3968749"/>
            <a:ext cx="2819400" cy="1619250"/>
          </a:xfrm>
          <a:prstGeom prst="rect">
            <a:avLst/>
          </a:prstGeom>
        </p:spPr>
      </p:pic>
      <p:pic>
        <p:nvPicPr>
          <p:cNvPr id="6" name="Picture 5"/>
          <p:cNvPicPr>
            <a:picLocks noChangeAspect="1"/>
          </p:cNvPicPr>
          <p:nvPr/>
        </p:nvPicPr>
        <p:blipFill>
          <a:blip r:embed="rId4"/>
          <a:stretch>
            <a:fillRect/>
          </a:stretch>
        </p:blipFill>
        <p:spPr>
          <a:xfrm>
            <a:off x="1443036" y="3798885"/>
            <a:ext cx="3810000" cy="2609850"/>
          </a:xfrm>
          <a:prstGeom prst="rect">
            <a:avLst/>
          </a:prstGeom>
        </p:spPr>
      </p:pic>
      <p:sp>
        <p:nvSpPr>
          <p:cNvPr id="3" name="Slide Number Placeholder 2"/>
          <p:cNvSpPr>
            <a:spLocks noGrp="1"/>
          </p:cNvSpPr>
          <p:nvPr>
            <p:ph type="sldNum" sz="quarter" idx="12"/>
          </p:nvPr>
        </p:nvSpPr>
        <p:spPr/>
        <p:txBody>
          <a:bodyPr/>
          <a:lstStyle/>
          <a:p>
            <a:fld id="{E63042F0-67C7-4058-B14C-A71F4004291F}" type="slidenum">
              <a:rPr lang="en-US" smtClean="0"/>
              <a:t>1</a:t>
            </a:fld>
            <a:endParaRPr lang="en-US"/>
          </a:p>
        </p:txBody>
      </p:sp>
    </p:spTree>
    <p:extLst>
      <p:ext uri="{BB962C8B-B14F-4D97-AF65-F5344CB8AC3E}">
        <p14:creationId xmlns:p14="http://schemas.microsoft.com/office/powerpoint/2010/main" val="3511417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3794814885"/>
              </p:ext>
            </p:extLst>
          </p:nvPr>
        </p:nvGraphicFramePr>
        <p:xfrm>
          <a:off x="30480" y="76200"/>
          <a:ext cx="12161520" cy="676656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Rounded MT Bold" panose="020F0704030504030204" pitchFamily="34" charset="0"/>
                        </a:rPr>
                        <a:t>Notes/Calculations: </a:t>
                      </a:r>
                    </a:p>
                    <a:p>
                      <a:endParaRPr lang="en-US"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Arial Rounded MT Bold" panose="020F0704030504030204" pitchFamily="34" charset="0"/>
                        </a:rPr>
                        <a:t>Page 3</a:t>
                      </a:r>
                      <a:endParaRPr lang="en-US" sz="1400" u="sng"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Arial Rounded MT Bold" panose="020F0704030504030204" pitchFamily="34" charset="0"/>
                        </a:rPr>
                        <a:t>Conclusion: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Scientific </a:t>
                      </a:r>
                      <a:r>
                        <a:rPr lang="en-US" sz="1800" b="1" u="sng" kern="1200" dirty="0">
                          <a:solidFill>
                            <a:schemeClr val="tx1"/>
                          </a:solidFill>
                          <a:effectLst/>
                          <a:latin typeface="+mn-lt"/>
                          <a:ea typeface="+mn-ea"/>
                          <a:cs typeface="+mn-cs"/>
                        </a:rPr>
                        <a:t>conclusions</a:t>
                      </a:r>
                      <a:r>
                        <a:rPr lang="en-US" sz="1800" b="1" kern="1200" dirty="0">
                          <a:solidFill>
                            <a:schemeClr val="tx1"/>
                          </a:solidFill>
                          <a:effectLst/>
                          <a:latin typeface="+mn-lt"/>
                          <a:ea typeface="+mn-ea"/>
                          <a:cs typeface="+mn-cs"/>
                        </a:rPr>
                        <a:t> should be included in the lab notebook, especially as they inform your plans for subsequent experiments.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Summarize your results - be factual and concise.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Do not conclude something unless your results actually support that conclusion.</a:t>
                      </a:r>
                      <a:endParaRPr lang="en-US" b="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solidFill>
                            <a:srgbClr val="0000FF"/>
                          </a:solidFill>
                          <a:latin typeface="Arial Rounded MT Bold" panose="020F0704030504030204" pitchFamily="34" charset="0"/>
                        </a:rPr>
                        <a:t>State acceptance or rejection of hypothesis and give relevant evidence (3 examples of evidence).</a:t>
                      </a: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r>
                        <a:rPr lang="en-US" sz="1800" b="1" kern="1200" dirty="0">
                          <a:solidFill>
                            <a:schemeClr val="tx1"/>
                          </a:solidFill>
                          <a:effectLst/>
                          <a:latin typeface="+mn-lt"/>
                          <a:ea typeface="+mn-ea"/>
                          <a:cs typeface="+mn-cs"/>
                        </a:rPr>
                        <a:t>Neatness, organization, spelling and grammar count! Your laboratory notebooks MUST contain all the information that would be required for someone else to completely reproduce your experiment. Accordingly, data and information in the lab notebook must be presented in an organized, logical way. Ideally, all statements should be complete sentences and be written using correct English grammar and spelling. Keeping a neat, organized and detailed lab notebook will make writing your final reports much easier.</a:t>
                      </a:r>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sz="2800" dirty="0">
                        <a:solidFill>
                          <a:schemeClr val="tx1"/>
                        </a:solidFill>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10</a:t>
            </a:fld>
            <a:endParaRPr lang="en-US"/>
          </a:p>
        </p:txBody>
      </p:sp>
    </p:spTree>
    <p:extLst>
      <p:ext uri="{BB962C8B-B14F-4D97-AF65-F5344CB8AC3E}">
        <p14:creationId xmlns:p14="http://schemas.microsoft.com/office/powerpoint/2010/main" val="699408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2317082566"/>
              </p:ext>
            </p:extLst>
          </p:nvPr>
        </p:nvGraphicFramePr>
        <p:xfrm>
          <a:off x="30480" y="76200"/>
          <a:ext cx="12161520" cy="667512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smtClean="0">
                          <a:solidFill>
                            <a:schemeClr val="tx1"/>
                          </a:solidFill>
                          <a:latin typeface="Arial Rounded MT Bold" panose="020F0704030504030204" pitchFamily="34" charset="0"/>
                        </a:rPr>
                        <a:t>Prelab Questions</a:t>
                      </a:r>
                      <a:endParaRPr lang="en-US" u="none" dirty="0" smtClean="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Rounded MT Bold" panose="020F0704030504030204" pitchFamily="34" charset="0"/>
                        </a:rPr>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Arial Rounded MT Bold" panose="020F0704030504030204" pitchFamily="34" charset="0"/>
                        </a:rPr>
                        <a:t>Page 4</a:t>
                      </a:r>
                      <a:endParaRPr lang="en-US" sz="1400" u="sng" dirty="0" smtClean="0">
                        <a:solidFill>
                          <a:schemeClr val="tx1"/>
                        </a:solidFill>
                        <a:latin typeface="Arial Rounded MT Bold" panose="020F0704030504030204" pitchFamily="34" charset="0"/>
                      </a:endParaRPr>
                    </a:p>
                    <a:p>
                      <a:r>
                        <a:rPr lang="en-US" u="sng" dirty="0" smtClean="0">
                          <a:solidFill>
                            <a:schemeClr val="tx1"/>
                          </a:solidFill>
                          <a:latin typeface="Arial Rounded MT Bold" panose="020F0704030504030204" pitchFamily="34" charset="0"/>
                        </a:rPr>
                        <a:t>Title</a:t>
                      </a:r>
                      <a:r>
                        <a:rPr lang="en-US" dirty="0" smtClean="0">
                          <a:solidFill>
                            <a:schemeClr val="tx1"/>
                          </a:solidFill>
                          <a:latin typeface="Arial Rounded MT Bold" panose="020F0704030504030204" pitchFamily="34" charset="0"/>
                        </a:rPr>
                        <a:t>:</a:t>
                      </a:r>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11</a:t>
            </a:fld>
            <a:endParaRPr lang="en-US"/>
          </a:p>
        </p:txBody>
      </p:sp>
    </p:spTree>
    <p:extLst>
      <p:ext uri="{BB962C8B-B14F-4D97-AF65-F5344CB8AC3E}">
        <p14:creationId xmlns:p14="http://schemas.microsoft.com/office/powerpoint/2010/main" val="1982495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9238"/>
          </a:xfrm>
        </p:spPr>
        <p:txBody>
          <a:bodyPr>
            <a:normAutofit fontScale="90000"/>
          </a:bodyPr>
          <a:lstStyle/>
          <a:p>
            <a:endParaRPr lang="en-US"/>
          </a:p>
        </p:txBody>
      </p:sp>
      <p:sp>
        <p:nvSpPr>
          <p:cNvPr id="3" name="Content Placeholder 2"/>
          <p:cNvSpPr>
            <a:spLocks noGrp="1"/>
          </p:cNvSpPr>
          <p:nvPr>
            <p:ph idx="1"/>
          </p:nvPr>
        </p:nvSpPr>
        <p:spPr>
          <a:xfrm>
            <a:off x="838200" y="1157288"/>
            <a:ext cx="10515600" cy="5019675"/>
          </a:xfrm>
        </p:spPr>
        <p:txBody>
          <a:bodyPr>
            <a:normAutofit/>
          </a:bodyPr>
          <a:lstStyle/>
          <a:p>
            <a:pPr>
              <a:spcBef>
                <a:spcPts val="0"/>
              </a:spcBef>
              <a:spcAft>
                <a:spcPts val="2400"/>
              </a:spcAft>
            </a:pPr>
            <a:r>
              <a:rPr lang="en-US" dirty="0">
                <a:latin typeface="Arial Rounded MT Bold" panose="020F0704030504030204" pitchFamily="34" charset="0"/>
              </a:rPr>
              <a:t>The lab notebook is a basic tool for any experimental work.</a:t>
            </a:r>
          </a:p>
          <a:p>
            <a:pPr>
              <a:spcBef>
                <a:spcPts val="0"/>
              </a:spcBef>
              <a:spcAft>
                <a:spcPts val="2400"/>
              </a:spcAft>
            </a:pPr>
            <a:r>
              <a:rPr lang="en-US" dirty="0">
                <a:latin typeface="Arial Rounded MT Bold" panose="020F0704030504030204" pitchFamily="34" charset="0"/>
              </a:rPr>
              <a:t>It is primarily for the experimenter's own use, but another person with similar technical background MUST be able to understand and duplicate any experiment, data, and conclusion, or to prepare a technical report by following only the lab notebook details.  </a:t>
            </a:r>
          </a:p>
          <a:p>
            <a:pPr>
              <a:spcBef>
                <a:spcPts val="0"/>
              </a:spcBef>
              <a:spcAft>
                <a:spcPts val="2400"/>
              </a:spcAft>
            </a:pPr>
            <a:r>
              <a:rPr lang="en-US" dirty="0">
                <a:latin typeface="Arial Rounded MT Bold" panose="020F0704030504030204" pitchFamily="34" charset="0"/>
              </a:rPr>
              <a:t>It should be a neat, organized, and complete lab record.</a:t>
            </a:r>
          </a:p>
          <a:p>
            <a:pPr>
              <a:spcBef>
                <a:spcPts val="0"/>
              </a:spcBef>
              <a:spcAft>
                <a:spcPts val="2400"/>
              </a:spcAft>
            </a:pPr>
            <a:r>
              <a:rPr lang="en-US" dirty="0">
                <a:latin typeface="Arial Rounded MT Bold" panose="020F0704030504030204" pitchFamily="34" charset="0"/>
              </a:rPr>
              <a:t>You should use a pen for all lab notebook entries.	</a:t>
            </a:r>
          </a:p>
        </p:txBody>
      </p:sp>
      <p:sp>
        <p:nvSpPr>
          <p:cNvPr id="4" name="Slide Number Placeholder 3"/>
          <p:cNvSpPr>
            <a:spLocks noGrp="1"/>
          </p:cNvSpPr>
          <p:nvPr>
            <p:ph type="sldNum" sz="quarter" idx="12"/>
          </p:nvPr>
        </p:nvSpPr>
        <p:spPr/>
        <p:txBody>
          <a:bodyPr/>
          <a:lstStyle/>
          <a:p>
            <a:fld id="{E63042F0-67C7-4058-B14C-A71F4004291F}" type="slidenum">
              <a:rPr lang="en-US" smtClean="0"/>
              <a:t>2</a:t>
            </a:fld>
            <a:endParaRPr lang="en-US"/>
          </a:p>
        </p:txBody>
      </p:sp>
    </p:spTree>
    <p:extLst>
      <p:ext uri="{BB962C8B-B14F-4D97-AF65-F5344CB8AC3E}">
        <p14:creationId xmlns:p14="http://schemas.microsoft.com/office/powerpoint/2010/main" val="142204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3152217301"/>
              </p:ext>
            </p:extLst>
          </p:nvPr>
        </p:nvGraphicFramePr>
        <p:xfrm>
          <a:off x="30480" y="76200"/>
          <a:ext cx="12161520" cy="670560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endParaRPr lang="en-US" dirty="0"/>
                    </a:p>
                    <a:p>
                      <a:endParaRPr lang="en-US" dirty="0"/>
                    </a:p>
                    <a:p>
                      <a:endParaRPr lang="en-US" dirty="0"/>
                    </a:p>
                    <a:p>
                      <a:endParaRPr lang="en-US" dirty="0"/>
                    </a:p>
                    <a:p>
                      <a:endParaRPr lang="en-US" dirty="0"/>
                    </a:p>
                    <a:p>
                      <a:pPr marL="285750" indent="-285750" algn="l">
                        <a:buFont typeface="Arial" panose="020B0604020202020204" pitchFamily="34" charset="0"/>
                        <a:buChar char="•"/>
                      </a:pPr>
                      <a:r>
                        <a:rPr lang="en-US" b="0" i="1" dirty="0">
                          <a:solidFill>
                            <a:srgbClr val="0000FF"/>
                          </a:solidFill>
                        </a:rPr>
                        <a:t>Leave inside cover blank</a:t>
                      </a:r>
                    </a:p>
                    <a:p>
                      <a:pPr marL="285750" indent="-285750" algn="l">
                        <a:buFont typeface="Arial" panose="020B0604020202020204" pitchFamily="34" charset="0"/>
                        <a:buChar char="•"/>
                      </a:pPr>
                      <a:r>
                        <a:rPr lang="en-US" b="0" i="1" dirty="0">
                          <a:solidFill>
                            <a:srgbClr val="0000FF"/>
                          </a:solidFill>
                        </a:rPr>
                        <a:t>Leave space between title page items </a:t>
                      </a:r>
                    </a:p>
                  </a:txBody>
                  <a:tcPr>
                    <a:lnR w="12700" cap="flat" cmpd="sng" algn="ctr">
                      <a:solidFill>
                        <a:schemeClr val="tx1"/>
                      </a:solidFill>
                      <a:prstDash val="solid"/>
                      <a:round/>
                      <a:headEnd type="none" w="med" len="med"/>
                      <a:tailEnd type="none" w="med" len="med"/>
                    </a:lnR>
                    <a:noFill/>
                  </a:tcPr>
                </a:tc>
                <a:tc>
                  <a:txBody>
                    <a:bodyPr/>
                    <a:lstStyle/>
                    <a:p>
                      <a:pPr algn="r"/>
                      <a:r>
                        <a:rPr lang="en-US" u="sng" dirty="0">
                          <a:solidFill>
                            <a:schemeClr val="tx1"/>
                          </a:solidFill>
                          <a:latin typeface="Arial Rounded MT Bold" panose="020F0704030504030204" pitchFamily="34" charset="0"/>
                        </a:rPr>
                        <a:t>a)</a:t>
                      </a:r>
                    </a:p>
                    <a:p>
                      <a:pPr algn="ctr"/>
                      <a:r>
                        <a:rPr lang="en-US" sz="2000" u="sng" dirty="0">
                          <a:solidFill>
                            <a:schemeClr val="tx1"/>
                          </a:solidFill>
                          <a:latin typeface="Arial Rounded MT Bold" panose="020F0704030504030204" pitchFamily="34" charset="0"/>
                        </a:rPr>
                        <a:t>Title Page</a:t>
                      </a:r>
                    </a:p>
                    <a:p>
                      <a:endParaRPr lang="en-US" u="sng" dirty="0">
                        <a:solidFill>
                          <a:schemeClr val="tx1"/>
                        </a:solidFill>
                        <a:latin typeface="Arial Rounded MT Bold" panose="020F0704030504030204" pitchFamily="34" charset="0"/>
                      </a:endParaRPr>
                    </a:p>
                    <a:p>
                      <a:endParaRPr lang="en-US" i="0" u="sng" dirty="0">
                        <a:solidFill>
                          <a:schemeClr val="tx1"/>
                        </a:solidFill>
                        <a:latin typeface="Arial Rounded MT Bold" panose="020F0704030504030204" pitchFamily="34" charset="0"/>
                      </a:endParaRPr>
                    </a:p>
                    <a:p>
                      <a:pPr marL="285750" indent="-285750">
                        <a:buFont typeface="Arial" panose="020B0604020202020204" pitchFamily="34" charset="0"/>
                        <a:buChar char="•"/>
                      </a:pPr>
                      <a:r>
                        <a:rPr lang="en-US" i="1" dirty="0">
                          <a:solidFill>
                            <a:srgbClr val="0000FF"/>
                          </a:solidFill>
                          <a:latin typeface="Arial Rounded MT Bold" panose="020F0704030504030204" pitchFamily="34" charset="0"/>
                        </a:rPr>
                        <a:t>Course Name</a:t>
                      </a: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r>
                        <a:rPr lang="en-US" i="0" dirty="0">
                          <a:solidFill>
                            <a:schemeClr val="tx1"/>
                          </a:solidFill>
                          <a:latin typeface="Arial Rounded MT Bold" panose="020F0704030504030204" pitchFamily="34" charset="0"/>
                        </a:rPr>
                        <a:t>Period: </a:t>
                      </a: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r>
                        <a:rPr lang="en-US" i="0" dirty="0">
                          <a:solidFill>
                            <a:schemeClr val="tx1"/>
                          </a:solidFill>
                          <a:latin typeface="Arial Rounded MT Bold" panose="020F0704030504030204" pitchFamily="34" charset="0"/>
                        </a:rPr>
                        <a:t>Fall 2018, Spring 2019</a:t>
                      </a: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r>
                        <a:rPr lang="en-US" i="0" dirty="0">
                          <a:solidFill>
                            <a:schemeClr val="tx1"/>
                          </a:solidFill>
                          <a:latin typeface="Arial Rounded MT Bold" panose="020F0704030504030204" pitchFamily="34" charset="0"/>
                        </a:rPr>
                        <a:t>Mr. Peapenburg</a:t>
                      </a: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endParaRPr lang="en-US" i="0" dirty="0">
                        <a:solidFill>
                          <a:schemeClr val="tx1"/>
                        </a:solidFill>
                        <a:latin typeface="Arial Rounded MT Bold" panose="020F0704030504030204" pitchFamily="34" charset="0"/>
                      </a:endParaRPr>
                    </a:p>
                    <a:p>
                      <a:pPr marL="285750" indent="-285750">
                        <a:buFont typeface="Arial" panose="020B0604020202020204" pitchFamily="34" charset="0"/>
                        <a:buChar char="•"/>
                      </a:pPr>
                      <a:r>
                        <a:rPr lang="en-US" i="1" dirty="0">
                          <a:solidFill>
                            <a:srgbClr val="0000FF"/>
                          </a:solidFill>
                          <a:latin typeface="Arial Rounded MT Bold" panose="020F0704030504030204" pitchFamily="34" charset="0"/>
                        </a:rPr>
                        <a:t>Your Full Name</a:t>
                      </a: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3</a:t>
            </a:fld>
            <a:endParaRPr lang="en-US"/>
          </a:p>
        </p:txBody>
      </p:sp>
    </p:spTree>
    <p:extLst>
      <p:ext uri="{BB962C8B-B14F-4D97-AF65-F5344CB8AC3E}">
        <p14:creationId xmlns:p14="http://schemas.microsoft.com/office/powerpoint/2010/main" val="23132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3675262212"/>
              </p:ext>
            </p:extLst>
          </p:nvPr>
        </p:nvGraphicFramePr>
        <p:xfrm>
          <a:off x="30480" y="76200"/>
          <a:ext cx="12161520" cy="676656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1" dirty="0">
                          <a:solidFill>
                            <a:srgbClr val="0000FF"/>
                          </a:solidFill>
                          <a:latin typeface="Arial Rounded MT Bold" panose="020F0704030504030204" pitchFamily="34" charset="0"/>
                        </a:rPr>
                        <a:t>(Leave left side  of this page blank, begin next section on right hand page.)</a:t>
                      </a:r>
                    </a:p>
                    <a:p>
                      <a:endParaRPr lang="en-US"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pPr algn="r"/>
                      <a:r>
                        <a:rPr lang="en-US" u="sng" dirty="0">
                          <a:solidFill>
                            <a:schemeClr val="tx1"/>
                          </a:solidFill>
                          <a:latin typeface="Arial Rounded MT Bold" panose="020F0704030504030204" pitchFamily="34" charset="0"/>
                        </a:rPr>
                        <a:t>b)</a:t>
                      </a:r>
                    </a:p>
                    <a:p>
                      <a:pPr algn="ctr"/>
                      <a:r>
                        <a:rPr lang="en-US" sz="2400" u="sng" dirty="0">
                          <a:solidFill>
                            <a:schemeClr val="tx1"/>
                          </a:solidFill>
                          <a:latin typeface="Arial Rounded MT Bold" panose="020F0704030504030204" pitchFamily="34" charset="0"/>
                        </a:rPr>
                        <a:t>Index</a:t>
                      </a:r>
                    </a:p>
                    <a:p>
                      <a:endParaRPr lang="en-US" u="sng" dirty="0">
                        <a:solidFill>
                          <a:schemeClr val="tx1"/>
                        </a:solidFill>
                        <a:latin typeface="Arial Rounded MT Bold" panose="020F0704030504030204" pitchFamily="34" charset="0"/>
                      </a:endParaRPr>
                    </a:p>
                    <a:p>
                      <a:r>
                        <a:rPr lang="en-US" u="sng" dirty="0">
                          <a:solidFill>
                            <a:schemeClr val="tx1"/>
                          </a:solidFill>
                          <a:latin typeface="Arial Rounded MT Bold" panose="020F0704030504030204" pitchFamily="34" charset="0"/>
                        </a:rPr>
                        <a:t>Experiment</a:t>
                      </a:r>
                      <a:r>
                        <a:rPr lang="en-US" u="none" dirty="0">
                          <a:solidFill>
                            <a:schemeClr val="tx1"/>
                          </a:solidFill>
                          <a:latin typeface="Arial Rounded MT Bold" panose="020F0704030504030204" pitchFamily="34" charset="0"/>
                        </a:rPr>
                        <a:t>                                                                 </a:t>
                      </a:r>
                      <a:r>
                        <a:rPr lang="en-US" u="sng" dirty="0">
                          <a:solidFill>
                            <a:schemeClr val="tx1"/>
                          </a:solidFill>
                          <a:latin typeface="Arial Rounded MT Bold" panose="020F0704030504030204" pitchFamily="34" charset="0"/>
                        </a:rPr>
                        <a:t>Page #</a:t>
                      </a:r>
                      <a:r>
                        <a:rPr lang="en-US" dirty="0">
                          <a:solidFill>
                            <a:schemeClr val="tx1"/>
                          </a:solidFill>
                          <a:latin typeface="Arial Rounded MT Bold" panose="020F0704030504030204" pitchFamily="34" charset="0"/>
                        </a:rPr>
                        <a:t>						</a:t>
                      </a:r>
                      <a:endParaRPr lang="en-US" u="sng"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1. Lab Notebook Set-up Example		           1</a:t>
                      </a:r>
                    </a:p>
                    <a:p>
                      <a:endParaRPr lang="en-US"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2. </a:t>
                      </a:r>
                      <a:endParaRPr lang="en-US" i="1" dirty="0">
                        <a:solidFill>
                          <a:schemeClr val="tx1"/>
                        </a:solidFill>
                        <a:latin typeface="Arial Rounded MT Bold" panose="020F0704030504030204" pitchFamily="34" charset="0"/>
                      </a:endParaRPr>
                    </a:p>
                    <a:p>
                      <a:pPr marL="0" indent="0">
                        <a:buNone/>
                      </a:pPr>
                      <a:endParaRPr lang="en-US" i="1" dirty="0">
                        <a:solidFill>
                          <a:schemeClr val="tx1"/>
                        </a:solidFill>
                        <a:latin typeface="Arial Rounded MT Bold" panose="020F0704030504030204" pitchFamily="34" charset="0"/>
                      </a:endParaRPr>
                    </a:p>
                    <a:p>
                      <a:pPr marL="0" indent="0">
                        <a:buNone/>
                      </a:pPr>
                      <a:endParaRPr lang="en-US" dirty="0">
                        <a:solidFill>
                          <a:schemeClr val="tx1"/>
                        </a:solidFill>
                        <a:latin typeface="Arial Rounded MT Bold" panose="020F0704030504030204" pitchFamily="34" charset="0"/>
                      </a:endParaRPr>
                    </a:p>
                    <a:p>
                      <a:pPr marL="0" indent="0">
                        <a:buNone/>
                      </a:pPr>
                      <a:endParaRPr lang="en-US" dirty="0">
                        <a:solidFill>
                          <a:schemeClr val="tx1"/>
                        </a:solidFill>
                        <a:latin typeface="Arial Rounded MT Bold" panose="020F0704030504030204" pitchFamily="34" charset="0"/>
                      </a:endParaRPr>
                    </a:p>
                    <a:p>
                      <a:pPr algn="ctr"/>
                      <a:r>
                        <a:rPr lang="en-US" b="0" i="1" dirty="0">
                          <a:solidFill>
                            <a:srgbClr val="0000FF"/>
                          </a:solidFill>
                          <a:latin typeface="Arial Rounded MT Bold" panose="020F0704030504030204" pitchFamily="34" charset="0"/>
                        </a:rPr>
                        <a:t>(Title the next </a:t>
                      </a:r>
                      <a:r>
                        <a:rPr lang="en-US" b="0" i="1" u="sng" dirty="0">
                          <a:solidFill>
                            <a:srgbClr val="0000FF"/>
                          </a:solidFill>
                          <a:latin typeface="Arial Rounded MT Bold" panose="020F0704030504030204" pitchFamily="34" charset="0"/>
                        </a:rPr>
                        <a:t>two</a:t>
                      </a:r>
                      <a:r>
                        <a:rPr lang="en-US" b="0" i="1" dirty="0">
                          <a:solidFill>
                            <a:srgbClr val="0000FF"/>
                          </a:solidFill>
                          <a:latin typeface="Arial Rounded MT Bold" panose="020F0704030504030204" pitchFamily="34" charset="0"/>
                        </a:rPr>
                        <a:t> pages “Index cont.” on the right side)</a:t>
                      </a:r>
                      <a:endParaRPr lang="en-US" b="0" dirty="0">
                        <a:solidFill>
                          <a:srgbClr val="0000FF"/>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4</a:t>
            </a:fld>
            <a:endParaRPr lang="en-US"/>
          </a:p>
        </p:txBody>
      </p:sp>
    </p:spTree>
    <p:extLst>
      <p:ext uri="{BB962C8B-B14F-4D97-AF65-F5344CB8AC3E}">
        <p14:creationId xmlns:p14="http://schemas.microsoft.com/office/powerpoint/2010/main" val="161167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3971479994"/>
              </p:ext>
            </p:extLst>
          </p:nvPr>
        </p:nvGraphicFramePr>
        <p:xfrm>
          <a:off x="30480" y="76200"/>
          <a:ext cx="12161520" cy="676656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1" dirty="0">
                          <a:solidFill>
                            <a:srgbClr val="0000FF"/>
                          </a:solidFill>
                          <a:latin typeface="Arial Rounded MT Bold" panose="020F0704030504030204" pitchFamily="34" charset="0"/>
                        </a:rPr>
                        <a:t>(Leave left side  of this page blank, begin next section on right hand page.)</a:t>
                      </a:r>
                    </a:p>
                    <a:p>
                      <a:endParaRPr lang="en-US"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pPr algn="r"/>
                      <a:r>
                        <a:rPr lang="en-US" u="sng" dirty="0">
                          <a:solidFill>
                            <a:schemeClr val="tx1"/>
                          </a:solidFill>
                          <a:latin typeface="Arial Rounded MT Bold" panose="020F0704030504030204" pitchFamily="34" charset="0"/>
                        </a:rPr>
                        <a:t>c)</a:t>
                      </a:r>
                    </a:p>
                    <a:p>
                      <a:pPr algn="ctr"/>
                      <a:r>
                        <a:rPr lang="en-US" sz="2400" u="sng" dirty="0">
                          <a:solidFill>
                            <a:schemeClr val="tx1"/>
                          </a:solidFill>
                          <a:latin typeface="Arial Rounded MT Bold" panose="020F0704030504030204" pitchFamily="34" charset="0"/>
                        </a:rPr>
                        <a:t>Index cont.</a:t>
                      </a:r>
                    </a:p>
                    <a:p>
                      <a:endParaRPr lang="en-US" u="sng" dirty="0">
                        <a:solidFill>
                          <a:schemeClr val="tx1"/>
                        </a:solidFill>
                        <a:latin typeface="Arial Rounded MT Bold" panose="020F0704030504030204" pitchFamily="34" charset="0"/>
                      </a:endParaRPr>
                    </a:p>
                    <a:p>
                      <a:r>
                        <a:rPr lang="en-US" u="sng" dirty="0">
                          <a:solidFill>
                            <a:schemeClr val="tx1"/>
                          </a:solidFill>
                          <a:latin typeface="Arial Rounded MT Bold" panose="020F0704030504030204" pitchFamily="34" charset="0"/>
                        </a:rPr>
                        <a:t>Experiment</a:t>
                      </a:r>
                      <a:r>
                        <a:rPr lang="en-US" u="none" dirty="0">
                          <a:solidFill>
                            <a:schemeClr val="tx1"/>
                          </a:solidFill>
                          <a:latin typeface="Arial Rounded MT Bold" panose="020F0704030504030204" pitchFamily="34" charset="0"/>
                        </a:rPr>
                        <a:t>                                                                 </a:t>
                      </a:r>
                      <a:r>
                        <a:rPr lang="en-US" u="sng" dirty="0">
                          <a:solidFill>
                            <a:schemeClr val="tx1"/>
                          </a:solidFill>
                          <a:latin typeface="Arial Rounded MT Bold" panose="020F0704030504030204" pitchFamily="34" charset="0"/>
                        </a:rPr>
                        <a:t>Page #</a:t>
                      </a:r>
                      <a:r>
                        <a:rPr lang="en-US" dirty="0">
                          <a:solidFill>
                            <a:schemeClr val="tx1"/>
                          </a:solidFill>
                          <a:latin typeface="Arial Rounded MT Bold" panose="020F0704030504030204" pitchFamily="34" charset="0"/>
                        </a:rPr>
                        <a:t>						</a:t>
                      </a:r>
                      <a:endParaRPr lang="en-US" u="sng" dirty="0">
                        <a:solidFill>
                          <a:schemeClr val="tx1"/>
                        </a:solidFill>
                        <a:latin typeface="Arial Rounded MT Bold" panose="020F0704030504030204" pitchFamily="34" charset="0"/>
                      </a:endParaRPr>
                    </a:p>
                    <a:p>
                      <a:pPr marL="0" indent="0">
                        <a:buNone/>
                      </a:pPr>
                      <a:endParaRPr lang="en-US" i="1" dirty="0">
                        <a:solidFill>
                          <a:schemeClr val="tx1"/>
                        </a:solidFill>
                        <a:latin typeface="Arial Rounded MT Bold" panose="020F0704030504030204" pitchFamily="34" charset="0"/>
                      </a:endParaRPr>
                    </a:p>
                    <a:p>
                      <a:pPr marL="0" indent="0">
                        <a:buNone/>
                      </a:pPr>
                      <a:endParaRPr lang="en-US" dirty="0">
                        <a:solidFill>
                          <a:schemeClr val="tx1"/>
                        </a:solidFill>
                        <a:latin typeface="Arial Rounded MT Bold" panose="020F0704030504030204" pitchFamily="34" charset="0"/>
                      </a:endParaRPr>
                    </a:p>
                    <a:p>
                      <a:pPr marL="0" indent="0">
                        <a:buNone/>
                      </a:pPr>
                      <a:endParaRPr lang="en-US" dirty="0">
                        <a:solidFill>
                          <a:schemeClr val="tx1"/>
                        </a:solidFill>
                        <a:latin typeface="Arial Rounded MT Bold" panose="020F0704030504030204" pitchFamily="34" charset="0"/>
                      </a:endParaRPr>
                    </a:p>
                    <a:p>
                      <a:pPr algn="ctr"/>
                      <a:r>
                        <a:rPr lang="en-US" b="0" i="1" dirty="0">
                          <a:solidFill>
                            <a:srgbClr val="0000FF"/>
                          </a:solidFill>
                          <a:latin typeface="Arial Rounded MT Bold" panose="020F0704030504030204" pitchFamily="34" charset="0"/>
                        </a:rPr>
                        <a:t>(Title </a:t>
                      </a:r>
                      <a:r>
                        <a:rPr lang="en-US" b="0" i="1" u="sng" dirty="0">
                          <a:solidFill>
                            <a:srgbClr val="0000FF"/>
                          </a:solidFill>
                          <a:latin typeface="Arial Rounded MT Bold" panose="020F0704030504030204" pitchFamily="34" charset="0"/>
                        </a:rPr>
                        <a:t>two</a:t>
                      </a:r>
                      <a:r>
                        <a:rPr lang="en-US" b="0" i="1" dirty="0">
                          <a:solidFill>
                            <a:srgbClr val="0000FF"/>
                          </a:solidFill>
                          <a:latin typeface="Arial Rounded MT Bold" panose="020F0704030504030204" pitchFamily="34" charset="0"/>
                        </a:rPr>
                        <a:t> pages “Index cont.” on the right side)</a:t>
                      </a:r>
                      <a:endParaRPr lang="en-US" b="0" dirty="0">
                        <a:solidFill>
                          <a:srgbClr val="0000FF"/>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5</a:t>
            </a:fld>
            <a:endParaRPr lang="en-US"/>
          </a:p>
        </p:txBody>
      </p:sp>
    </p:spTree>
    <p:extLst>
      <p:ext uri="{BB962C8B-B14F-4D97-AF65-F5344CB8AC3E}">
        <p14:creationId xmlns:p14="http://schemas.microsoft.com/office/powerpoint/2010/main" val="91189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3122926748"/>
              </p:ext>
            </p:extLst>
          </p:nvPr>
        </p:nvGraphicFramePr>
        <p:xfrm>
          <a:off x="30480" y="76200"/>
          <a:ext cx="12161520" cy="676656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solidFill>
                          <a:schemeClr val="tx1"/>
                        </a:solidFill>
                        <a:latin typeface="Arial Rounded MT Bold" panose="020F07040305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1" dirty="0">
                          <a:solidFill>
                            <a:srgbClr val="0000FF"/>
                          </a:solidFill>
                          <a:latin typeface="Arial Rounded MT Bold" panose="020F0704030504030204" pitchFamily="34" charset="0"/>
                        </a:rPr>
                        <a:t>(Leave left side  of this page blank, begin next section on right hand page.)</a:t>
                      </a:r>
                    </a:p>
                    <a:p>
                      <a:endParaRPr lang="en-US"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pPr algn="r"/>
                      <a:r>
                        <a:rPr lang="en-US" u="sng" dirty="0">
                          <a:solidFill>
                            <a:schemeClr val="tx1"/>
                          </a:solidFill>
                          <a:latin typeface="Arial Rounded MT Bold" panose="020F0704030504030204" pitchFamily="34" charset="0"/>
                        </a:rPr>
                        <a:t>d)</a:t>
                      </a:r>
                    </a:p>
                    <a:p>
                      <a:pPr algn="ctr"/>
                      <a:r>
                        <a:rPr lang="en-US" sz="2400" u="sng" dirty="0">
                          <a:solidFill>
                            <a:schemeClr val="tx1"/>
                          </a:solidFill>
                          <a:latin typeface="Arial Rounded MT Bold" panose="020F0704030504030204" pitchFamily="34" charset="0"/>
                        </a:rPr>
                        <a:t>Index cont.</a:t>
                      </a:r>
                    </a:p>
                    <a:p>
                      <a:endParaRPr lang="en-US" u="sng" dirty="0">
                        <a:solidFill>
                          <a:schemeClr val="tx1"/>
                        </a:solidFill>
                        <a:latin typeface="Arial Rounded MT Bold" panose="020F0704030504030204" pitchFamily="34" charset="0"/>
                      </a:endParaRPr>
                    </a:p>
                    <a:p>
                      <a:r>
                        <a:rPr lang="en-US" u="sng" dirty="0">
                          <a:solidFill>
                            <a:schemeClr val="tx1"/>
                          </a:solidFill>
                          <a:latin typeface="Arial Rounded MT Bold" panose="020F0704030504030204" pitchFamily="34" charset="0"/>
                        </a:rPr>
                        <a:t>Experiment</a:t>
                      </a:r>
                      <a:r>
                        <a:rPr lang="en-US" u="none" dirty="0">
                          <a:solidFill>
                            <a:schemeClr val="tx1"/>
                          </a:solidFill>
                          <a:latin typeface="Arial Rounded MT Bold" panose="020F0704030504030204" pitchFamily="34" charset="0"/>
                        </a:rPr>
                        <a:t>                                                                 </a:t>
                      </a:r>
                      <a:r>
                        <a:rPr lang="en-US" u="sng" dirty="0">
                          <a:solidFill>
                            <a:schemeClr val="tx1"/>
                          </a:solidFill>
                          <a:latin typeface="Arial Rounded MT Bold" panose="020F0704030504030204" pitchFamily="34" charset="0"/>
                        </a:rPr>
                        <a:t>Page #</a:t>
                      </a:r>
                      <a:r>
                        <a:rPr lang="en-US" dirty="0">
                          <a:solidFill>
                            <a:schemeClr val="tx1"/>
                          </a:solidFill>
                          <a:latin typeface="Arial Rounded MT Bold" panose="020F0704030504030204" pitchFamily="34" charset="0"/>
                        </a:rPr>
                        <a:t>						</a:t>
                      </a:r>
                      <a:endParaRPr lang="en-US" u="sng" dirty="0">
                        <a:solidFill>
                          <a:schemeClr val="tx1"/>
                        </a:solidFill>
                        <a:latin typeface="Arial Rounded MT Bold" panose="020F0704030504030204" pitchFamily="34" charset="0"/>
                      </a:endParaRPr>
                    </a:p>
                    <a:p>
                      <a:pPr marL="0" indent="0">
                        <a:buNone/>
                      </a:pPr>
                      <a:endParaRPr lang="en-US" i="1" dirty="0">
                        <a:solidFill>
                          <a:schemeClr val="tx1"/>
                        </a:solidFill>
                        <a:latin typeface="Arial Rounded MT Bold" panose="020F0704030504030204" pitchFamily="34" charset="0"/>
                      </a:endParaRPr>
                    </a:p>
                    <a:p>
                      <a:pPr marL="0" indent="0">
                        <a:buNone/>
                      </a:pPr>
                      <a:endParaRPr lang="en-US" dirty="0">
                        <a:solidFill>
                          <a:schemeClr val="tx1"/>
                        </a:solidFill>
                        <a:latin typeface="Arial Rounded MT Bold" panose="020F0704030504030204" pitchFamily="34" charset="0"/>
                      </a:endParaRPr>
                    </a:p>
                    <a:p>
                      <a:pPr marL="0" indent="0">
                        <a:buNone/>
                      </a:pPr>
                      <a:endParaRPr lang="en-US"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6</a:t>
            </a:fld>
            <a:endParaRPr lang="en-US"/>
          </a:p>
        </p:txBody>
      </p:sp>
    </p:spTree>
    <p:extLst>
      <p:ext uri="{BB962C8B-B14F-4D97-AF65-F5344CB8AC3E}">
        <p14:creationId xmlns:p14="http://schemas.microsoft.com/office/powerpoint/2010/main" val="299703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607817674"/>
              </p:ext>
            </p:extLst>
          </p:nvPr>
        </p:nvGraphicFramePr>
        <p:xfrm>
          <a:off x="30480" y="76200"/>
          <a:ext cx="12161520" cy="667512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r>
                        <a:rPr lang="en-US" u="sng" dirty="0">
                          <a:solidFill>
                            <a:schemeClr val="tx1"/>
                          </a:solidFill>
                          <a:latin typeface="Arial Rounded MT Bold" panose="020F0704030504030204" pitchFamily="34" charset="0"/>
                        </a:rPr>
                        <a:t>Prelab Questions</a:t>
                      </a:r>
                      <a:endParaRPr lang="en-US" u="none" dirty="0">
                        <a:solidFill>
                          <a:schemeClr val="tx1"/>
                        </a:solidFill>
                        <a:latin typeface="Arial Rounded MT Bold" panose="020F0704030504030204" pitchFamily="34" charset="0"/>
                      </a:endParaRPr>
                    </a:p>
                    <a:p>
                      <a:endParaRPr lang="en-US" sz="1800" i="0" dirty="0">
                        <a:solidFill>
                          <a:srgbClr val="0000FF"/>
                        </a:solidFill>
                        <a:latin typeface="Arial Rounded MT Bold" panose="020F0704030504030204" pitchFamily="34" charset="0"/>
                      </a:endParaRPr>
                    </a:p>
                    <a:p>
                      <a:r>
                        <a:rPr lang="en-US" dirty="0">
                          <a:solidFill>
                            <a:schemeClr val="tx1"/>
                          </a:solidFill>
                          <a:latin typeface="Arial Rounded MT Bold" panose="020F0704030504030204" pitchFamily="34" charset="0"/>
                        </a:rPr>
                        <a:t>1. </a:t>
                      </a:r>
                      <a:r>
                        <a:rPr lang="en-US" i="1" dirty="0">
                          <a:solidFill>
                            <a:srgbClr val="0000FF"/>
                          </a:solidFill>
                          <a:latin typeface="Arial Rounded MT Bold" panose="020F0704030504030204" pitchFamily="34" charset="0"/>
                        </a:rPr>
                        <a:t>Write first question here.</a:t>
                      </a:r>
                    </a:p>
                    <a:p>
                      <a:r>
                        <a:rPr lang="en-US" dirty="0">
                          <a:solidFill>
                            <a:srgbClr val="0000FF"/>
                          </a:solidFill>
                          <a:latin typeface="Arial Rounded MT Bold" panose="020F0704030504030204" pitchFamily="34" charset="0"/>
                        </a:rPr>
                        <a:t>     </a:t>
                      </a:r>
                      <a:r>
                        <a:rPr lang="en-US" i="1" dirty="0">
                          <a:solidFill>
                            <a:srgbClr val="0000FF"/>
                          </a:solidFill>
                          <a:latin typeface="Arial Rounded MT Bold" panose="020F0704030504030204" pitchFamily="34" charset="0"/>
                        </a:rPr>
                        <a:t>Write first answer here.</a:t>
                      </a:r>
                    </a:p>
                    <a:p>
                      <a:endParaRPr lang="en-US"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2.</a:t>
                      </a:r>
                    </a:p>
                    <a:p>
                      <a:endParaRPr lang="en-US" dirty="0">
                        <a:solidFill>
                          <a:schemeClr val="tx1"/>
                        </a:solidFill>
                        <a:latin typeface="Arial Rounded MT Bold" panose="020F0704030504030204" pitchFamily="34" charset="0"/>
                      </a:endParaRPr>
                    </a:p>
                    <a:p>
                      <a:endParaRPr lang="en-US"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3.</a:t>
                      </a:r>
                    </a:p>
                    <a:p>
                      <a:endParaRPr lang="en-US" dirty="0">
                        <a:solidFill>
                          <a:schemeClr val="tx1"/>
                        </a:solidFill>
                        <a:latin typeface="Arial Rounded MT Bold" panose="020F0704030504030204" pitchFamily="34" charset="0"/>
                      </a:endParaRPr>
                    </a:p>
                    <a:p>
                      <a:endParaRPr lang="en-US" dirty="0">
                        <a:solidFill>
                          <a:schemeClr val="tx1"/>
                        </a:solidFill>
                        <a:latin typeface="Arial Rounded MT Bold" panose="020F0704030504030204" pitchFamily="34" charset="0"/>
                      </a:endParaRPr>
                    </a:p>
                    <a:p>
                      <a:r>
                        <a:rPr lang="en-US" dirty="0">
                          <a:solidFill>
                            <a:srgbClr val="0000FF"/>
                          </a:solidFill>
                          <a:latin typeface="Arial Rounded MT Bold" panose="020F0704030504030204" pitchFamily="34" charset="0"/>
                        </a:rPr>
                        <a:t>Etc.</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endParaRPr lang="en-US" u="sng"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7</a:t>
            </a:fld>
            <a:endParaRPr lang="en-US"/>
          </a:p>
        </p:txBody>
      </p:sp>
    </p:spTree>
    <p:extLst>
      <p:ext uri="{BB962C8B-B14F-4D97-AF65-F5344CB8AC3E}">
        <p14:creationId xmlns:p14="http://schemas.microsoft.com/office/powerpoint/2010/main" val="2651791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2870407309"/>
              </p:ext>
            </p:extLst>
          </p:nvPr>
        </p:nvGraphicFramePr>
        <p:xfrm>
          <a:off x="30480" y="76200"/>
          <a:ext cx="12161520" cy="678180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r>
                        <a:rPr lang="en-US" u="sng" dirty="0">
                          <a:solidFill>
                            <a:schemeClr val="tx1"/>
                          </a:solidFill>
                          <a:latin typeface="Arial Rounded MT Bold" panose="020F0704030504030204" pitchFamily="34" charset="0"/>
                        </a:rPr>
                        <a:t>Prelab Questions</a:t>
                      </a:r>
                      <a:endParaRPr lang="en-US" u="none" dirty="0">
                        <a:solidFill>
                          <a:schemeClr val="tx1"/>
                        </a:solidFill>
                        <a:latin typeface="Arial Rounded MT Bold" panose="020F0704030504030204" pitchFamily="34" charset="0"/>
                      </a:endParaRPr>
                    </a:p>
                    <a:p>
                      <a:endParaRPr lang="en-US" sz="1800" i="0" dirty="0">
                        <a:solidFill>
                          <a:srgbClr val="0000FF"/>
                        </a:solidFill>
                        <a:latin typeface="Arial Rounded MT Bold" panose="020F0704030504030204" pitchFamily="34" charset="0"/>
                      </a:endParaRPr>
                    </a:p>
                    <a:p>
                      <a:r>
                        <a:rPr lang="en-US" dirty="0">
                          <a:solidFill>
                            <a:schemeClr val="tx1"/>
                          </a:solidFill>
                          <a:latin typeface="Arial Rounded MT Bold" panose="020F0704030504030204" pitchFamily="34" charset="0"/>
                        </a:rPr>
                        <a:t>1. </a:t>
                      </a:r>
                      <a:r>
                        <a:rPr lang="en-US" i="1" dirty="0">
                          <a:solidFill>
                            <a:srgbClr val="0000FF"/>
                          </a:solidFill>
                          <a:latin typeface="Arial Rounded MT Bold" panose="020F0704030504030204" pitchFamily="34" charset="0"/>
                        </a:rPr>
                        <a:t>Write first question here.</a:t>
                      </a:r>
                    </a:p>
                    <a:p>
                      <a:r>
                        <a:rPr lang="en-US" dirty="0">
                          <a:solidFill>
                            <a:srgbClr val="0000FF"/>
                          </a:solidFill>
                          <a:latin typeface="Arial Rounded MT Bold" panose="020F0704030504030204" pitchFamily="34" charset="0"/>
                        </a:rPr>
                        <a:t>     </a:t>
                      </a:r>
                      <a:r>
                        <a:rPr lang="en-US" i="1" dirty="0">
                          <a:solidFill>
                            <a:srgbClr val="0000FF"/>
                          </a:solidFill>
                          <a:latin typeface="Arial Rounded MT Bold" panose="020F0704030504030204" pitchFamily="34" charset="0"/>
                        </a:rPr>
                        <a:t>Write first answer here.</a:t>
                      </a:r>
                    </a:p>
                    <a:p>
                      <a:endParaRPr lang="en-US"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2.</a:t>
                      </a:r>
                    </a:p>
                    <a:p>
                      <a:endParaRPr lang="en-US" dirty="0">
                        <a:solidFill>
                          <a:schemeClr val="tx1"/>
                        </a:solidFill>
                        <a:latin typeface="Arial Rounded MT Bold" panose="020F0704030504030204" pitchFamily="34" charset="0"/>
                      </a:endParaRPr>
                    </a:p>
                    <a:p>
                      <a:endParaRPr lang="en-US"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3.</a:t>
                      </a:r>
                    </a:p>
                    <a:p>
                      <a:endParaRPr lang="en-US" dirty="0">
                        <a:solidFill>
                          <a:schemeClr val="tx1"/>
                        </a:solidFill>
                        <a:latin typeface="Arial Rounded MT Bold" panose="020F0704030504030204" pitchFamily="34" charset="0"/>
                      </a:endParaRPr>
                    </a:p>
                    <a:p>
                      <a:endParaRPr lang="en-US" dirty="0">
                        <a:solidFill>
                          <a:schemeClr val="tx1"/>
                        </a:solidFill>
                        <a:latin typeface="Arial Rounded MT Bold" panose="020F0704030504030204" pitchFamily="34" charset="0"/>
                      </a:endParaRPr>
                    </a:p>
                    <a:p>
                      <a:r>
                        <a:rPr lang="en-US" dirty="0">
                          <a:solidFill>
                            <a:srgbClr val="0000FF"/>
                          </a:solidFill>
                          <a:latin typeface="Arial Rounded MT Bold" panose="020F0704030504030204" pitchFamily="34" charset="0"/>
                        </a:rPr>
                        <a:t>Etc.</a:t>
                      </a:r>
                    </a:p>
                    <a:p>
                      <a:endParaRPr lang="en-US"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pPr algn="r"/>
                      <a:r>
                        <a:rPr lang="en-US" sz="1400" dirty="0">
                          <a:solidFill>
                            <a:schemeClr val="tx1"/>
                          </a:solidFill>
                          <a:latin typeface="Arial Rounded MT Bold" panose="020F0704030504030204" pitchFamily="34" charset="0"/>
                        </a:rPr>
                        <a:t>Page 1</a:t>
                      </a:r>
                      <a:endParaRPr lang="en-US" sz="1400" u="sng"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Title: Lab Notebook Set-up Example</a:t>
                      </a:r>
                    </a:p>
                    <a:p>
                      <a:endParaRPr lang="en-US"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Purpose: </a:t>
                      </a:r>
                      <a:r>
                        <a:rPr lang="en-US" sz="1800" b="1" kern="1200" dirty="0">
                          <a:solidFill>
                            <a:schemeClr val="tx1"/>
                          </a:solidFill>
                          <a:effectLst/>
                          <a:latin typeface="+mn-lt"/>
                          <a:ea typeface="+mn-ea"/>
                          <a:cs typeface="+mn-cs"/>
                        </a:rPr>
                        <a:t>In complete, grammatically correct sentences, express the goal (the purpose) of the experiment. This should be phrased as a scientific objective, rather than a learning objective. For example, “In this experiment, the concentration of a solution will be determined” is a scientific goal, whereas “I will learn how to do titrations” is an educational goal.</a:t>
                      </a:r>
                      <a:endParaRPr lang="en-US" i="1" dirty="0">
                        <a:solidFill>
                          <a:schemeClr val="tx1"/>
                        </a:solidFill>
                        <a:latin typeface="Arial Rounded MT Bold" panose="020F0704030504030204" pitchFamily="34" charset="0"/>
                      </a:endParaRPr>
                    </a:p>
                    <a:p>
                      <a:endParaRPr lang="en-US" sz="1000"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Materials: </a:t>
                      </a:r>
                    </a:p>
                    <a:p>
                      <a:r>
                        <a:rPr lang="en-US" sz="1800" b="1" kern="1200" dirty="0">
                          <a:solidFill>
                            <a:schemeClr val="tx1"/>
                          </a:solidFill>
                          <a:effectLst/>
                          <a:latin typeface="+mn-lt"/>
                          <a:ea typeface="+mn-ea"/>
                          <a:cs typeface="+mn-cs"/>
                        </a:rPr>
                        <a:t>Write down a list (or table) of all the chemicals and equipment that you will need for the experiment.</a:t>
                      </a:r>
                      <a:endParaRPr lang="en-US" dirty="0">
                        <a:solidFill>
                          <a:schemeClr val="tx1"/>
                        </a:solidFill>
                        <a:latin typeface="Arial Rounded MT Bold" panose="020F0704030504030204" pitchFamily="34" charset="0"/>
                      </a:endParaRPr>
                    </a:p>
                    <a:p>
                      <a:pPr marL="457200" lvl="1" indent="0">
                        <a:buNone/>
                      </a:pPr>
                      <a:r>
                        <a:rPr lang="en-US" b="0" dirty="0">
                          <a:solidFill>
                            <a:srgbClr val="0000FF"/>
                          </a:solidFill>
                          <a:latin typeface="Arial Rounded MT Bold" panose="020F0704030504030204" pitchFamily="34" charset="0"/>
                        </a:rPr>
                        <a:t>Material 1          Material 2          Material 3</a:t>
                      </a:r>
                    </a:p>
                    <a:p>
                      <a:pPr marL="457200" lvl="1" indent="0">
                        <a:buNone/>
                      </a:pPr>
                      <a:r>
                        <a:rPr lang="en-US" b="0" dirty="0">
                          <a:solidFill>
                            <a:srgbClr val="0000FF"/>
                          </a:solidFill>
                          <a:latin typeface="Arial Rounded MT Bold" panose="020F0704030504030204" pitchFamily="34" charset="0"/>
                        </a:rPr>
                        <a:t>Etc.</a:t>
                      </a:r>
                    </a:p>
                    <a:p>
                      <a:endParaRPr lang="en-US" sz="1000"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Procedure: </a:t>
                      </a:r>
                      <a:r>
                        <a:rPr lang="en-US" sz="1800" b="1" kern="1200" dirty="0">
                          <a:solidFill>
                            <a:schemeClr val="tx1"/>
                          </a:solidFill>
                          <a:effectLst/>
                          <a:latin typeface="+mn-lt"/>
                          <a:ea typeface="+mn-ea"/>
                          <a:cs typeface="+mn-cs"/>
                        </a:rPr>
                        <a:t>In full sentences write out each step of what you will do as a numbered list. Include diagrams to help describe an experimental set-up and include the name and exact amounts of chemicals measured.</a:t>
                      </a:r>
                      <a:endParaRPr lang="en-US" dirty="0">
                        <a:solidFill>
                          <a:schemeClr val="tx1"/>
                        </a:solidFill>
                        <a:latin typeface="Arial Rounded MT Bold" panose="020F0704030504030204" pitchFamily="34" charset="0"/>
                      </a:endParaRPr>
                    </a:p>
                    <a:p>
                      <a:r>
                        <a:rPr lang="en-US" b="0" i="1" dirty="0">
                          <a:solidFill>
                            <a:srgbClr val="0000FF"/>
                          </a:solidFill>
                          <a:latin typeface="Arial Rounded MT Bold" panose="020F0704030504030204" pitchFamily="34" charset="0"/>
                        </a:rPr>
                        <a:t>Write your steps here as a numbered list.  </a:t>
                      </a:r>
                    </a:p>
                    <a:p>
                      <a:pPr>
                        <a:spcBef>
                          <a:spcPts val="1800"/>
                        </a:spcBef>
                      </a:pPr>
                      <a:r>
                        <a:rPr lang="en-US" sz="1600" b="0" i="1" dirty="0">
                          <a:solidFill>
                            <a:srgbClr val="0000FF"/>
                          </a:solidFill>
                          <a:latin typeface="Arial Rounded MT Bold" panose="020F0704030504030204" pitchFamily="34" charset="0"/>
                        </a:rPr>
                        <a:t>(If this section goes more than one page, continue on the next right side page and label page 2, leave left blank for notes and calculations with no page number.)</a:t>
                      </a:r>
                    </a:p>
                    <a:p>
                      <a:endParaRPr lang="en-US" u="sng"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8</a:t>
            </a:fld>
            <a:endParaRPr lang="en-US"/>
          </a:p>
        </p:txBody>
      </p:sp>
    </p:spTree>
    <p:extLst>
      <p:ext uri="{BB962C8B-B14F-4D97-AF65-F5344CB8AC3E}">
        <p14:creationId xmlns:p14="http://schemas.microsoft.com/office/powerpoint/2010/main" val="2141265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0008A68-738A-4279-BFD9-B6C124AAA264}"/>
              </a:ext>
            </a:extLst>
          </p:cNvPr>
          <p:cNvGraphicFramePr>
            <a:graphicFrameLocks noGrp="1"/>
          </p:cNvGraphicFramePr>
          <p:nvPr>
            <p:extLst>
              <p:ext uri="{D42A27DB-BD31-4B8C-83A1-F6EECF244321}">
                <p14:modId xmlns:p14="http://schemas.microsoft.com/office/powerpoint/2010/main" val="4174384008"/>
              </p:ext>
            </p:extLst>
          </p:nvPr>
        </p:nvGraphicFramePr>
        <p:xfrm>
          <a:off x="30480" y="76200"/>
          <a:ext cx="12161520" cy="6766560"/>
        </p:xfrm>
        <a:graphic>
          <a:graphicData uri="http://schemas.openxmlformats.org/drawingml/2006/table">
            <a:tbl>
              <a:tblPr firstRow="1" bandRow="1">
                <a:tableStyleId>{5C22544A-7EE6-4342-B048-85BDC9FD1C3A}</a:tableStyleId>
              </a:tblPr>
              <a:tblGrid>
                <a:gridCol w="6080760">
                  <a:extLst>
                    <a:ext uri="{9D8B030D-6E8A-4147-A177-3AD203B41FA5}">
                      <a16:colId xmlns:a16="http://schemas.microsoft.com/office/drawing/2014/main" val="1033705933"/>
                    </a:ext>
                  </a:extLst>
                </a:gridCol>
                <a:gridCol w="6080760">
                  <a:extLst>
                    <a:ext uri="{9D8B030D-6E8A-4147-A177-3AD203B41FA5}">
                      <a16:colId xmlns:a16="http://schemas.microsoft.com/office/drawing/2014/main" val="324656425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Rounded MT Bold" panose="020F0704030504030204" pitchFamily="34" charset="0"/>
                        </a:rPr>
                        <a:t>Notes/Calculations: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dirty="0">
                          <a:solidFill>
                            <a:srgbClr val="0000FF"/>
                          </a:solidFill>
                          <a:latin typeface="Arial Rounded MT Bold" panose="020F0704030504030204" pitchFamily="34" charset="0"/>
                        </a:rPr>
                        <a:t>Any and all notes, calculations, or other pertinent information goes here.  This information should only pertain to the lab information on the right side, facing page </a:t>
                      </a:r>
                      <a:r>
                        <a:rPr lang="en-US" sz="1800" b="0" i="1" dirty="0">
                          <a:solidFill>
                            <a:srgbClr val="0000FF"/>
                          </a:solidFill>
                          <a:latin typeface="Arial Rounded MT Bold" panose="020F0704030504030204" pitchFamily="34" charset="0"/>
                          <a:sym typeface="Wingdings 3" panose="05040102010807070707" pitchFamily="18" charset="2"/>
                        </a:rPr>
                        <a:t>.</a:t>
                      </a:r>
                      <a:endParaRPr lang="en-US" sz="1800" b="0" i="1" dirty="0">
                        <a:solidFill>
                          <a:srgbClr val="0000FF"/>
                        </a:solidFill>
                        <a:latin typeface="Arial Rounded MT Bold" panose="020F0704030504030204" pitchFamily="34" charset="0"/>
                      </a:endParaRPr>
                    </a:p>
                    <a:p>
                      <a:endParaRPr lang="en-US" dirty="0"/>
                    </a:p>
                    <a:p>
                      <a:r>
                        <a:rPr lang="en-US" sz="1800" b="0" i="1" dirty="0">
                          <a:solidFill>
                            <a:srgbClr val="0000FF"/>
                          </a:solidFill>
                          <a:latin typeface="Arial Rounded MT Bold" panose="020F0704030504030204" pitchFamily="34" charset="0"/>
                        </a:rPr>
                        <a:t>The left side page has no page number, page numbers are only on the right side page.</a:t>
                      </a:r>
                      <a:endParaRPr lang="en-US" b="0" dirty="0"/>
                    </a:p>
                  </a:txBody>
                  <a:tcPr>
                    <a:lnR w="12700" cap="flat" cmpd="sng" algn="ctr">
                      <a:solidFill>
                        <a:schemeClr val="tx1"/>
                      </a:solidFill>
                      <a:prstDash val="solid"/>
                      <a:round/>
                      <a:headEnd type="none" w="med" len="med"/>
                      <a:tailEnd type="none" w="med" len="med"/>
                    </a:lnR>
                    <a:pattFill prst="dotGrid">
                      <a:fgClr>
                        <a:schemeClr val="tx1"/>
                      </a:fgClr>
                      <a:bgClr>
                        <a:schemeClr val="bg1"/>
                      </a:bgClr>
                    </a:pattFill>
                  </a:tcPr>
                </a:tc>
                <a:tc>
                  <a:txBody>
                    <a:bodyPr/>
                    <a:lstStyle/>
                    <a:p>
                      <a:pPr algn="r"/>
                      <a:r>
                        <a:rPr lang="en-US" sz="1400" dirty="0">
                          <a:solidFill>
                            <a:schemeClr val="tx1"/>
                          </a:solidFill>
                          <a:latin typeface="Arial Rounded MT Bold" panose="020F0704030504030204" pitchFamily="34" charset="0"/>
                        </a:rPr>
                        <a:t>Page 2</a:t>
                      </a:r>
                      <a:endParaRPr lang="en-US" sz="1400" u="sng"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Data/Observations: </a:t>
                      </a:r>
                    </a:p>
                    <a:p>
                      <a:r>
                        <a:rPr lang="en-US" sz="1800" b="1" u="sng" kern="1200" dirty="0">
                          <a:solidFill>
                            <a:schemeClr val="tx1"/>
                          </a:solidFill>
                          <a:effectLst/>
                          <a:latin typeface="+mn-lt"/>
                          <a:ea typeface="+mn-ea"/>
                          <a:cs typeface="+mn-cs"/>
                        </a:rPr>
                        <a:t>Record data</a:t>
                      </a:r>
                      <a:r>
                        <a:rPr lang="en-US" sz="1800" b="1" kern="1200" dirty="0">
                          <a:solidFill>
                            <a:schemeClr val="tx1"/>
                          </a:solidFill>
                          <a:effectLst/>
                          <a:latin typeface="+mn-lt"/>
                          <a:ea typeface="+mn-ea"/>
                          <a:cs typeface="+mn-cs"/>
                        </a:rPr>
                        <a:t> and </a:t>
                      </a:r>
                      <a:r>
                        <a:rPr lang="en-US" sz="1800" b="1" u="sng" kern="1200" dirty="0">
                          <a:solidFill>
                            <a:schemeClr val="tx1"/>
                          </a:solidFill>
                          <a:effectLst/>
                          <a:latin typeface="+mn-lt"/>
                          <a:ea typeface="+mn-ea"/>
                          <a:cs typeface="+mn-cs"/>
                        </a:rPr>
                        <a:t>observations</a:t>
                      </a:r>
                      <a:r>
                        <a:rPr lang="en-US" sz="1800" b="1" kern="1200" dirty="0">
                          <a:solidFill>
                            <a:schemeClr val="tx1"/>
                          </a:solidFill>
                          <a:effectLst/>
                          <a:latin typeface="+mn-lt"/>
                          <a:ea typeface="+mn-ea"/>
                          <a:cs typeface="+mn-cs"/>
                        </a:rPr>
                        <a:t> taken during the experiment. </a:t>
                      </a:r>
                    </a:p>
                    <a:p>
                      <a:r>
                        <a:rPr lang="en-US" sz="1800" b="1" kern="1200" dirty="0">
                          <a:solidFill>
                            <a:schemeClr val="tx1"/>
                          </a:solidFill>
                          <a:effectLst/>
                          <a:latin typeface="+mn-lt"/>
                          <a:ea typeface="+mn-ea"/>
                          <a:cs typeface="+mn-cs"/>
                        </a:rPr>
                        <a:t>Make sure your measurements are as accurate as possible with the given equipment. </a:t>
                      </a:r>
                    </a:p>
                    <a:p>
                      <a:r>
                        <a:rPr lang="en-US" sz="1800" b="1" kern="1200" dirty="0">
                          <a:solidFill>
                            <a:schemeClr val="tx1"/>
                          </a:solidFill>
                          <a:effectLst/>
                          <a:latin typeface="+mn-lt"/>
                          <a:ea typeface="+mn-ea"/>
                          <a:cs typeface="+mn-cs"/>
                        </a:rPr>
                        <a:t>Use data tables when needed and be sure that all data includes the proper unit and significant figures. </a:t>
                      </a:r>
                    </a:p>
                    <a:p>
                      <a:r>
                        <a:rPr lang="en-US" sz="1800" b="1" kern="1200" dirty="0">
                          <a:solidFill>
                            <a:schemeClr val="tx1"/>
                          </a:solidFill>
                          <a:effectLst/>
                          <a:latin typeface="+mn-lt"/>
                          <a:ea typeface="+mn-ea"/>
                          <a:cs typeface="+mn-cs"/>
                        </a:rPr>
                        <a:t>General observations are often useful and should be included in the procedure. Leave room for graphs and tape your printed graphs into your notebook.</a:t>
                      </a:r>
                      <a:endParaRPr lang="en-US" dirty="0">
                        <a:solidFill>
                          <a:schemeClr val="tx1"/>
                        </a:solidFill>
                        <a:latin typeface="Arial Rounded MT Bold" panose="020F0704030504030204" pitchFamily="34" charset="0"/>
                      </a:endParaRPr>
                    </a:p>
                    <a:p>
                      <a:r>
                        <a:rPr lang="en-US" b="0" i="1" dirty="0">
                          <a:solidFill>
                            <a:srgbClr val="0000FF"/>
                          </a:solidFill>
                          <a:latin typeface="Arial Rounded MT Bold" panose="020F0704030504030204" pitchFamily="34" charset="0"/>
                        </a:rPr>
                        <a:t>Tables, charts, and spaces for measurements (quantitative) and observational (qualitative) data go here.</a:t>
                      </a:r>
                    </a:p>
                    <a:p>
                      <a:endParaRPr lang="en-US" sz="1000" dirty="0">
                        <a:solidFill>
                          <a:schemeClr val="tx1"/>
                        </a:solidFill>
                        <a:latin typeface="Arial Rounded MT Bold" panose="020F0704030504030204" pitchFamily="34" charset="0"/>
                      </a:endParaRPr>
                    </a:p>
                    <a:p>
                      <a:r>
                        <a:rPr lang="en-US" dirty="0">
                          <a:solidFill>
                            <a:schemeClr val="tx1"/>
                          </a:solidFill>
                          <a:latin typeface="Arial Rounded MT Bold" panose="020F0704030504030204" pitchFamily="34" charset="0"/>
                        </a:rPr>
                        <a:t>Results: </a:t>
                      </a:r>
                    </a:p>
                    <a:p>
                      <a:r>
                        <a:rPr lang="en-US" sz="1800" b="1" kern="1200" dirty="0">
                          <a:solidFill>
                            <a:schemeClr val="tx1"/>
                          </a:solidFill>
                          <a:effectLst/>
                          <a:latin typeface="+mn-lt"/>
                          <a:ea typeface="+mn-ea"/>
                          <a:cs typeface="+mn-cs"/>
                        </a:rPr>
                        <a:t>Once data has been collected, analyze it – describe it completely using grammatically correct sentences. Describe how  the results relate to the purpose of the experiment. Be specific by citing the actual data values you collected during the experiment.</a:t>
                      </a:r>
                    </a:p>
                    <a:p>
                      <a:r>
                        <a:rPr lang="en-US" b="0" i="1" dirty="0">
                          <a:solidFill>
                            <a:srgbClr val="0000FF"/>
                          </a:solidFill>
                          <a:latin typeface="Arial Rounded MT Bold" panose="020F0704030504030204" pitchFamily="34" charset="0"/>
                        </a:rPr>
                        <a:t>Discuss your findings here.</a:t>
                      </a:r>
                    </a:p>
                    <a:p>
                      <a:endParaRPr lang="en-US"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p>
                      <a:endParaRPr lang="en-US" u="sng"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pattFill prst="dotGrid"/>
                  </a:tcPr>
                </a:tc>
                <a:extLst>
                  <a:ext uri="{0D108BD9-81ED-4DB2-BD59-A6C34878D82A}">
                    <a16:rowId xmlns:a16="http://schemas.microsoft.com/office/drawing/2014/main" val="1774669281"/>
                  </a:ext>
                </a:extLst>
              </a:tr>
            </a:tbl>
          </a:graphicData>
        </a:graphic>
      </p:graphicFrame>
      <p:sp>
        <p:nvSpPr>
          <p:cNvPr id="3" name="Slide Number Placeholder 2"/>
          <p:cNvSpPr>
            <a:spLocks noGrp="1"/>
          </p:cNvSpPr>
          <p:nvPr>
            <p:ph type="sldNum" sz="quarter" idx="12"/>
          </p:nvPr>
        </p:nvSpPr>
        <p:spPr/>
        <p:txBody>
          <a:bodyPr/>
          <a:lstStyle/>
          <a:p>
            <a:fld id="{E63042F0-67C7-4058-B14C-A71F4004291F}" type="slidenum">
              <a:rPr lang="en-US" smtClean="0"/>
              <a:t>9</a:t>
            </a:fld>
            <a:endParaRPr lang="en-US"/>
          </a:p>
        </p:txBody>
      </p:sp>
    </p:spTree>
    <p:extLst>
      <p:ext uri="{BB962C8B-B14F-4D97-AF65-F5344CB8AC3E}">
        <p14:creationId xmlns:p14="http://schemas.microsoft.com/office/powerpoint/2010/main" val="3371159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398</TotalTime>
  <Words>482</Words>
  <Application>Microsoft Office PowerPoint</Application>
  <PresentationFormat>Widescreen</PresentationFormat>
  <Paragraphs>229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Wingdings 3</vt:lpstr>
      <vt:lpstr>Office Theme</vt:lpstr>
      <vt:lpstr>Organizing Your Laboratory Notebook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 Your Laboratory Notebook</dc:title>
  <dc:creator>Todd Peapenburg</dc:creator>
  <cp:lastModifiedBy>Todd Peapenburg</cp:lastModifiedBy>
  <cp:revision>31</cp:revision>
  <cp:lastPrinted>2017-08-17T18:10:02Z</cp:lastPrinted>
  <dcterms:created xsi:type="dcterms:W3CDTF">2017-08-17T14:45:34Z</dcterms:created>
  <dcterms:modified xsi:type="dcterms:W3CDTF">2018-08-16T19:26:17Z</dcterms:modified>
</cp:coreProperties>
</file>